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585" r:id="rId2"/>
    <p:sldId id="745" r:id="rId3"/>
    <p:sldId id="747" r:id="rId4"/>
    <p:sldId id="748" r:id="rId5"/>
    <p:sldId id="749" r:id="rId6"/>
    <p:sldId id="750" r:id="rId7"/>
    <p:sldId id="751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762" r:id="rId19"/>
    <p:sldId id="763" r:id="rId20"/>
    <p:sldId id="764" r:id="rId21"/>
    <p:sldId id="765" r:id="rId22"/>
    <p:sldId id="766" r:id="rId23"/>
    <p:sldId id="926" r:id="rId24"/>
    <p:sldId id="927" r:id="rId25"/>
    <p:sldId id="928" r:id="rId26"/>
    <p:sldId id="929" r:id="rId27"/>
    <p:sldId id="930" r:id="rId28"/>
    <p:sldId id="768" r:id="rId29"/>
    <p:sldId id="894" r:id="rId30"/>
    <p:sldId id="77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6pPr>
    <a:lvl7pPr marL="2743200" algn="l" defTabSz="914400" rtl="0" eaLnBrk="1" latinLnBrk="0" hangingPunct="1"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7pPr>
    <a:lvl8pPr marL="3200400" algn="l" defTabSz="914400" rtl="0" eaLnBrk="1" latinLnBrk="0" hangingPunct="1"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8pPr>
    <a:lvl9pPr marL="3657600" algn="l" defTabSz="914400" rtl="0" eaLnBrk="1" latinLnBrk="0" hangingPunct="1">
      <a:defRPr kumimoji="1" sz="2800" b="1" kern="1200">
        <a:solidFill>
          <a:srgbClr val="990033"/>
        </a:solidFill>
        <a:latin typeface="Courier New" panose="020703090202050204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clrMru>
    <a:srgbClr val="0033CC"/>
    <a:srgbClr val="66FF33"/>
    <a:srgbClr val="00FFFF"/>
    <a:srgbClr val="0066FF"/>
    <a:srgbClr val="FFCCCC"/>
    <a:srgbClr val="CC0000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986" autoAdjust="0"/>
    <p:restoredTop sz="94646" autoAdjust="0"/>
  </p:normalViewPr>
  <p:slideViewPr>
    <p:cSldViewPr>
      <p:cViewPr varScale="1">
        <p:scale>
          <a:sx n="73" d="100"/>
          <a:sy n="73" d="100"/>
        </p:scale>
        <p:origin x="7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4564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F260299-06F4-4CEF-9090-578E5FBD3F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SQL Server 2000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A43FAA-CAF0-4630-8D1C-C2DD8B6B712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4648B99-5010-4819-92F6-19F0DDFCBCC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David Ringsell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1760E4BD-555B-4CEA-8273-2761386CD8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08C18F3-171B-4463-83A5-B895A8AA675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3CB81D-811C-4864-9F2C-2B13186465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FFE15AA-C62E-4650-A7C7-DB6ADF2388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B62D4068-12DB-4E4A-B948-68DDE6D38FA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81D5066-2B2A-485A-8F1F-91FE79FF9F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2261F0A-E6D0-4E39-AE50-BB06D1DB1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C2843A37-F91A-4E41-A47A-8EEF10CCE44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09E5AA5-9627-4B44-BC29-6843B3709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DF026F6C-B5A6-46B4-A46C-216E1E32C5FA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CB88435-B56E-4BBF-AACC-E249F0D25D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77A1935-65DC-41CF-8636-927ECD432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0662F199-10AC-41CD-A71C-7DC2D8D27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4E70B6C8-C368-47B1-8C2E-018450B8C2F7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10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3253DC5-D1D2-464A-9F56-94785011C0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B7E0318-E607-46DF-9699-C02070BFE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949A636-1311-47AB-A8EB-6C84CB7D9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30AC94FA-B14E-4DE2-AAF2-F0A07FCE3AF4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11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043B43B-FF09-4D29-B5E2-DA18F9935F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658777B-FC57-48CE-A80B-BF6210BCF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4B94DB6-32AB-4AD2-B1B1-2F5A060C8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5A29810F-857D-4386-BA00-1134B4DF9F31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12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1398469-BF54-41AD-9CF0-285F6A1C33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671E373-A3AE-48EA-BA49-103BB6F64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36AFAC2-B831-4CAC-8998-18C6C4D23D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0F57AA0B-A713-41F7-B178-F5E9873D163B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13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EA90988-228F-416B-86A7-90CBB8B38C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AD48583-B0CB-47C1-877C-9F31ABF5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E7C1A8C-3815-4220-A572-8EB005A0B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23497A7-D3D2-4E51-914D-0E0ABE628DA6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14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84599A75-156A-4307-8C6A-18C8F6748E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CA665C5-E19E-4C7D-8574-DE1ACE729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A518CB15-5A3D-438D-9462-808A6EB0C2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6AF38FC-416B-4918-A82A-3C7E4D201C5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15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B73B6F9-731A-4E2C-B0F6-84170DC9F3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1F97889B-F89A-4C6C-904F-7BFCD30E94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1445C11-3870-4360-B997-AA3F65B8B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F0567D9-737B-4FFF-BC00-B42A05F9433A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16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42423B8-D506-4DBB-874E-BC4D39034C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2D8BDFE9-BB1A-4538-9DC9-98651B2E2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397C9B9-A82A-495E-BD81-28A07292C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CB8C9FA6-A6FC-41B0-B4F5-9C8A5D929CD6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17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A34CEC3-8C23-4DB8-9D2D-018E1AC285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F20902FD-F9E6-45D2-8468-20977FCEE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6943C5C-E22A-4294-9716-98F75FB02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6BD3DBA-806C-460D-95C4-6FC75CC3E4E2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18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1A0600F-DCCD-4289-A61B-6200111492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80AD3FA-7B29-4904-8C47-1D30A0A3B4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163BED8-F14A-40BA-9444-0D74A56E7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17935941-8197-4078-88C1-C942FA7AE2F5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19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0498CE9-7B49-426A-AD2A-5A9CB51D35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701027C9-5AB7-45EE-B9B2-CFCBA46C9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EC56C81-4F5F-4954-BFD6-8BA8FDA4E6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C6E829B0-83AB-4166-B73C-892C046EE8A1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3CA5957-7773-46B7-8EAD-846FFB9BC0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D364D96-D211-40F0-8156-FA632000A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F68C4538-5904-46BC-99CC-3D65FCBEB1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D8680F2B-A6D0-48A2-81F1-EA037B1A1654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20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EFBBC16-4DF4-459C-A033-C269C48BB5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D7E6A28B-195B-4E90-B3AB-3EE3020F9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45E946C9-F68D-4B1E-9407-52256F8AD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00130B0E-77B0-4BDD-8CA0-513B66BCE46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21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12CE3D1-667C-40EC-B3D9-7AC75BC231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590915D-94AA-49E6-893C-24CD7437B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479158A-5C2E-465C-A17C-83950D93E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3FDA9AFA-C4E2-4C03-8882-45F6A153ECD7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22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756EE4CD-5B38-46EB-82CF-AA247F8AD5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1127462E-4C72-47E6-A876-E430F5B07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62C9610B-5F4B-4355-9893-9DCEFF4F88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E2BFA1E-3899-4AEF-961E-89894E75BBA7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23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05A15513-2313-4952-B0B0-3388BD351A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B10A3AB-9106-4559-9403-CA10344BB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E5117B92-7462-4EC1-AD87-C586D1850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0C1FA196-D9F5-4C92-A320-5A9D8142CF16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24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A472DB0-9D75-4192-85F6-FFD3E31A33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D82616F-9A85-4CA3-B3C0-E807DF215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592CD749-3AB9-4E1C-93AF-EC07139E64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E48C933-0717-42E5-92E1-550C8ADD42F0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25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CEA327D1-C7FD-4A34-8DF3-21BF586E6B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4FCB9A5-E02D-426C-8BD7-DC0175AC0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B7837912-7F09-41DD-A811-2BC653122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0EE8EBC-128F-4E66-8158-0E1F16BEFFCC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26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12117A1C-85BF-45C4-9455-CCF8DBAE81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598E2E6A-BCA9-4E7F-B5D0-BE25D64DA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39C7FC35-4DD7-464C-9739-868161770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8A4ED61-474D-4464-B8BE-8DE010A6923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27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942ECF3A-3BDB-42E3-BC6A-69F27B6E94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A799941E-6674-4195-8965-2414516D7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F2C1546-329F-44DE-9C97-541F0E6FD5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E627BBE-F3BC-473A-B334-4205A9B1061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28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F72288E7-9A15-445D-AC10-12C54F7C5D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46C9DC7-103A-44FC-B7FF-97D38678D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DA78572-4FCB-4A18-A2BF-8A8DE0CA08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2B16097D-556F-4D78-9369-A1E4C79D0672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29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FF70DA42-1DDC-4EF4-8C35-A1D4BDE9D5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FC6E205-4C24-4FCA-A103-43C418EAB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D545253-F4C0-4DB5-8360-5D7B711653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0BDD6AC4-3236-494B-B422-F7B6B787327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C84D0938-985C-4C1E-939C-F7636DC932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9C49DA6-1444-48C9-9E33-AE733CF9F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9A262D9-1F77-4720-A49C-0BB1442A7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13AE8681-264C-45F1-B4B0-DF4760F72EFF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30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851DC68-BFBE-4446-BE30-D323C697FB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B106AA48-2DB3-4F08-B60B-2A7210C18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A42FEB68-1BB2-47CB-96BB-BF7287B4F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895ABF9-1757-456E-BCF7-2257D1FFE0ED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A890C77-B843-47FC-8094-D4A32489A6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35A1AB4-D40D-429E-A900-A308388BE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CBD5D46-68C6-4FE0-8263-E8D71315AC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915311AB-AC2A-4F7A-9AEF-266F168F202C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424B9A7-2206-4BBA-BB0F-5536AC78DA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253801B5-E5B8-4B8F-B0D0-BC40913B0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BA21846E-E1C2-4636-B0C4-538DC9EFC3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714B4A6-10EA-45BF-B27B-72289A22BC14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2B3726F-7D30-49FD-A25C-B15F4737C2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4E513015-78B0-4501-A828-E92673D1A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4C4A17E-7184-494E-BA13-939F70665E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448B7824-DBE4-46F3-BFDB-4BCC6291FA61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7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CB5B919-A50B-447C-8AC4-24449B4B51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28903CB7-FA29-46F7-9D00-F543AFB93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0A6A82C-6ADC-40A0-9369-640955212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14096745-399F-408F-BBE6-619CC2AAC17E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8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28DF3F4-F896-4074-85BF-41ED86B807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65F15356-6DF9-49C9-BCB7-696BF9644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C489EAF-28AA-4890-936D-8C01260B4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F28BABC3-6B2F-4194-BC01-8AA5861EC771}" type="slidenum">
              <a:rPr kumimoji="0" lang="en-GB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9</a:t>
            </a:fld>
            <a:endParaRPr kumimoji="0" lang="en-GB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2FBB34E-978F-4600-B3D2-B64E819FA2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9D4B968-7713-4751-BEF4-4E7774AD4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>
            <a:extLst>
              <a:ext uri="{FF2B5EF4-FFF2-40B4-BE49-F238E27FC236}">
                <a16:creationId xmlns:a16="http://schemas.microsoft.com/office/drawing/2014/main" id="{0CFEF173-3B4E-41F9-A3C4-9B79F9429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E5ED4-D3FE-4205-9DEB-8C5560D52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40DCBB33-568C-4574-B1FC-CCBD7AB9364A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E1FBC-F6AB-4F76-BBF3-F3B31D5AC0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819A9-4BC9-4105-933E-20AC91F32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5AB34574-B3DB-413C-8A09-27DA50CC6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93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E694A6-B545-4504-8003-710C3FBFB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53BFA-1D5D-4C73-A6C0-F39E7AE2C374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F19034-0243-4CC5-B4F5-4D323E7A5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8A5B28-AE6A-4A6E-9F4C-E8CD3415B1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F746D-8892-46F7-A7D4-F045CE61F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0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4F390-6605-47E6-BB59-8AE7879DA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24F9B-8B9E-4E53-9FF1-829A132848F0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65D382-E6D0-4DE0-BE6D-8CA66227F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D4D62C-13A3-43C7-A47B-6C22475F54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D8B4E-91BF-4C14-9ED4-2ABE94DE4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52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611807-62D1-45F7-99DB-D64E437C6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CFF7-4AEE-45D9-AFA3-2C8397105E58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423FB1-2AB0-4E36-9C5A-BD079D616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DC37DB-9A5A-4021-82D3-7305413DCB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B9E1B-FF6B-463D-9057-6BE55D903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58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CA944B-6538-4D0B-819F-9D8A853085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5BBE9-02A9-43B0-BA23-68E04C93F878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7C1516-18CA-4162-9CBF-655A0E11E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D88DCD-2F65-4E72-B795-6BB9E6DA2E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3AD89-8177-455D-8BB2-23C8242332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4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5E44D1-DC74-4177-ACFA-8CED93104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AD743-05FD-47D3-B995-4D961F2A45B2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0FBD74-2551-46E6-A900-FA3022D8FE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FB4871-7839-4A43-974F-2CFDD497AD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8F159-4805-4C38-AD74-3D5331510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2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8DB982-3C9B-49E2-A51F-4BD616183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5E417-CE69-4059-AC53-C2061BAE6565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B1F1859-7CF7-4545-A563-03B6030AA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34B9E-A0A3-43DE-917F-EC6965690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94254-9FFA-4B2F-9588-E0D84BD8D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62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6ED4AC-A29A-4088-9851-31352D087E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5778-FEFD-4291-872C-F2FB7C181DFC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F4BD6A-965F-494E-8AED-E6B12C62DF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B0656E-45D7-408F-8E60-8BA986348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3DC01-30BB-4ED3-BF7A-0E2D820F8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89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05A279-B9E2-42A8-BD85-F431288BF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9439A-46BF-4355-946B-AA44925091AD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EAE381-559E-4DEC-80B0-BDC80E02A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B7589F-4A1F-46F1-A1FD-23E5A6E39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3F867-811D-4198-B530-3BC4477587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72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7B8CED-0640-4724-A3FF-465563072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CF2CD-A375-489C-BF60-296766FAD79A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A2F190-33BB-4531-878A-A003C3A886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B9F863-DF9B-4CEA-853F-93427E293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F7733-A272-48A2-92A8-5BF227E2C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70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FC332A-0FC3-4BE4-B622-7DEAC7180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2AD35-DFE0-4123-B8DB-92C1AB8BDB41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28E21C-2F06-40D4-9261-083866675A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311232-A444-48EA-9C2C-252341A89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3B2DB-B6A9-4BAF-AD3A-7FF366A937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07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9ED65C-46C7-4A8F-B882-6E660ED0F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C93DC8-C142-4ACB-A092-8EB69BD64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2A896F-CA2F-4053-A9E8-D6C1521205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FontTx/>
              <a:buNone/>
              <a:defRPr kumimoji="0"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C5E2097B-76ED-40EB-BE2C-14644DD5C6E7}" type="datetime1">
              <a:rPr lang="en-US"/>
              <a:pPr>
                <a:defRPr/>
              </a:pPr>
              <a:t>4/27/2021</a:t>
            </a:fld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E18529C-F307-41CD-AF02-B2434C7FA4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400800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ClrTx/>
              <a:buFontTx/>
              <a:buNone/>
              <a:defRPr kumimoji="0"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F1680C2-235C-40C9-87B5-2734741D25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FontTx/>
              <a:buNone/>
              <a:defRPr kumimoji="0" sz="1400" b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fld id="{49E68449-94EC-48C9-9A21-D17AFCB04B1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 descr="paint">
            <a:extLst>
              <a:ext uri="{FF2B5EF4-FFF2-40B4-BE49-F238E27FC236}">
                <a16:creationId xmlns:a16="http://schemas.microsoft.com/office/drawing/2014/main" id="{8A252BBD-52C8-4407-B276-BB2E04928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B3EA1049-6379-4787-B690-4F9733BC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A87E2CAE-494A-477F-9E7C-B70C401A4312}" type="slidenum">
              <a:rPr kumimoji="0" lang="en-US" altLang="en-US" sz="1400" b="0">
                <a:solidFill>
                  <a:srgbClr val="5E574E"/>
                </a:solidFill>
                <a:latin typeface="Arial" panose="020B0604020202020204" pitchFamily="34" charset="0"/>
              </a:rPr>
              <a:pPr/>
              <a:t>1</a:t>
            </a:fld>
            <a:endParaRPr kumimoji="0" lang="en-US" altLang="en-US" sz="1400" b="0">
              <a:solidFill>
                <a:srgbClr val="5E574E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1A3445A-1C1B-4E34-AB95-989C4E6354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sz="3600" dirty="0"/>
              <a:t>SQL SERVER 2016 DEVELOPMENT</a:t>
            </a:r>
            <a:endParaRPr lang="en-US" altLang="en-US" sz="3600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BD81450-1C20-4828-A4AD-2C5FBA80AC2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813" y="3141663"/>
            <a:ext cx="6400800" cy="1771650"/>
          </a:xfrm>
        </p:spPr>
        <p:txBody>
          <a:bodyPr/>
          <a:lstStyle/>
          <a:p>
            <a:pPr algn="ctr"/>
            <a:r>
              <a:rPr lang="en-GB" altLang="en-US" sz="2800"/>
              <a:t>4 Day, Hands-On Course</a:t>
            </a:r>
          </a:p>
          <a:p>
            <a:pPr algn="ctr"/>
            <a:r>
              <a:rPr lang="en-GB" altLang="en-US" sz="2000" dirty="0"/>
              <a:t>Author</a:t>
            </a:r>
          </a:p>
          <a:p>
            <a:pPr algn="ctr"/>
            <a:r>
              <a:rPr lang="en-US" altLang="en-US" sz="2000" dirty="0"/>
              <a:t>© </a:t>
            </a:r>
            <a:r>
              <a:rPr lang="en-GB" altLang="en-US" sz="2000" dirty="0"/>
              <a:t>David Ringsell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D53D2D9-2AA1-4DF2-B53D-C36AB9C54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C6AEE8A6-AD74-4B4C-855F-8E7DA41B78CA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10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59D7D3E-9345-4E60-95E1-043DBB420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Guidelines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6D7D7B7-C8AB-404A-939C-18E363CE6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7991475" cy="4287837"/>
          </a:xfrm>
        </p:spPr>
        <p:txBody>
          <a:bodyPr/>
          <a:lstStyle/>
          <a:p>
            <a:pPr marL="279400" indent="-279400"/>
            <a:r>
              <a:rPr lang="en-US" altLang="en-US" sz="2800"/>
              <a:t>Use Meaningful Names Where Possible</a:t>
            </a:r>
          </a:p>
          <a:p>
            <a:pPr marL="279400" indent="-279400"/>
            <a:r>
              <a:rPr lang="en-US" altLang="en-US" sz="2800"/>
              <a:t>Keep Names Short</a:t>
            </a:r>
          </a:p>
          <a:p>
            <a:pPr marL="279400" indent="-279400"/>
            <a:r>
              <a:rPr lang="en-US" altLang="en-US" sz="2800"/>
              <a:t>Use a Clear and Simple Naming Convention</a:t>
            </a:r>
          </a:p>
          <a:p>
            <a:pPr marL="279400" indent="-279400"/>
            <a:r>
              <a:rPr lang="en-US" altLang="en-US" sz="2800"/>
              <a:t>Chose an Identifier That Distinguishes Types of Objects</a:t>
            </a:r>
          </a:p>
          <a:p>
            <a:pPr marL="690563" lvl="1" indent="-296863"/>
            <a:r>
              <a:rPr lang="en-US" altLang="en-US"/>
              <a:t>Views</a:t>
            </a:r>
          </a:p>
          <a:p>
            <a:pPr marL="690563" lvl="1" indent="-296863"/>
            <a:r>
              <a:rPr lang="en-US" altLang="en-US"/>
              <a:t>Stored procedures</a:t>
            </a:r>
          </a:p>
          <a:p>
            <a:pPr marL="279400" indent="-279400"/>
            <a:r>
              <a:rPr lang="en-US" altLang="en-US" sz="2800"/>
              <a:t>Keep Object Names and User Names Unique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8351219D-E2CE-4171-AADF-38FDD793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068EBFF-F476-4D2E-94EA-EE5DB43E5B53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11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8841827-17DE-4920-8855-574BC5A96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Additional Language Elements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1677B2E-4686-4677-8351-D2E2F277C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Local Variables</a:t>
            </a:r>
            <a:endParaRPr lang="en-US" altLang="en-US"/>
          </a:p>
          <a:p>
            <a:pPr marL="279400" indent="-279400"/>
            <a:r>
              <a:rPr lang="en-US" altLang="en-US"/>
              <a:t>Operators</a:t>
            </a:r>
          </a:p>
          <a:p>
            <a:pPr marL="279400" indent="-279400"/>
            <a:r>
              <a:rPr lang="en-US" altLang="en-US"/>
              <a:t>Functions</a:t>
            </a:r>
          </a:p>
          <a:p>
            <a:pPr marL="279400" indent="-279400"/>
            <a:r>
              <a:rPr lang="en-US" altLang="en-US"/>
              <a:t>Function Examples</a:t>
            </a:r>
          </a:p>
          <a:p>
            <a:pPr marL="279400" indent="-279400"/>
            <a:r>
              <a:rPr lang="en-US" altLang="en-US"/>
              <a:t>Control of Flow Language Elements</a:t>
            </a:r>
          </a:p>
          <a:p>
            <a:pPr marL="279400" indent="-279400"/>
            <a:r>
              <a:rPr lang="en-US" altLang="en-US"/>
              <a:t>Comments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360266CF-4937-4A5F-B695-8B135A2F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5431542-9E6D-42BC-B074-9D1FEE4904E6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12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D9944AA-D56B-4F71-9D82-C9CEA1A73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1623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720DA3E-061C-4B25-AB8D-66CB4510A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Local Variables</a:t>
            </a: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2EEFF891-342B-4107-8430-FA8845534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User-defined with DECLARE Statement</a:t>
            </a:r>
          </a:p>
          <a:p>
            <a:pPr marL="279400" indent="-279400"/>
            <a:r>
              <a:rPr lang="en-US" altLang="en-US"/>
              <a:t>Assigned Values with SET or Select Statement</a:t>
            </a:r>
          </a:p>
        </p:txBody>
      </p:sp>
      <p:sp>
        <p:nvSpPr>
          <p:cNvPr id="676869" name="Rectangle 5">
            <a:extLst>
              <a:ext uri="{FF2B5EF4-FFF2-40B4-BE49-F238E27FC236}">
                <a16:creationId xmlns:a16="http://schemas.microsoft.com/office/drawing/2014/main" id="{734B197D-6620-4301-AF94-E1300753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7162800" cy="243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0099CC"/>
            </a:outerShdw>
          </a:effectLst>
        </p:spPr>
        <p:txBody>
          <a:bodyPr wrap="none" anchor="ctr"/>
          <a:lstStyle/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DECLARE @vLastName	char(20),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	@vFirstName	varchar(11)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SET @vLastName = 'Dodsworth'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SELECT @vFirstName = FirstName 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	FROM Northwind..Employees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	WHERE LastName = @vLastName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PRINT @vFirstName + ' ' + @vLastName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GO</a:t>
            </a:r>
            <a:endParaRPr kumimoji="0" lang="en-US" sz="2000" b="0">
              <a:solidFill>
                <a:schemeClr val="tx1"/>
              </a:solidFill>
              <a:latin typeface="Lucida Sans Typewriter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69C4716E-F894-4790-BB34-CB0C52EB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903CA06-086B-4057-AA95-830F28585E1A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13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601885A-1921-4E04-91B1-5AEEE7F7D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Operators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0B53A2C-70F9-4D46-8258-F1070D7AC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Types of Operators</a:t>
            </a:r>
          </a:p>
          <a:p>
            <a:pPr marL="690563" lvl="1" indent="-296863"/>
            <a:r>
              <a:rPr lang="en-US" altLang="en-US"/>
              <a:t>Arithmetic</a:t>
            </a:r>
          </a:p>
          <a:p>
            <a:pPr marL="690563" lvl="1" indent="-296863"/>
            <a:r>
              <a:rPr lang="en-US" altLang="en-US"/>
              <a:t>Comparison</a:t>
            </a:r>
          </a:p>
          <a:p>
            <a:pPr marL="690563" lvl="1" indent="-296863"/>
            <a:r>
              <a:rPr lang="en-US" altLang="en-US"/>
              <a:t>String concatenation</a:t>
            </a:r>
          </a:p>
          <a:p>
            <a:pPr marL="690563" lvl="1" indent="-296863"/>
            <a:r>
              <a:rPr lang="en-US" altLang="en-US"/>
              <a:t>Logical</a:t>
            </a:r>
          </a:p>
          <a:p>
            <a:pPr marL="279400" indent="-279400"/>
            <a:r>
              <a:rPr lang="en-US" altLang="en-US"/>
              <a:t>Operator Precedence Levels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7C90B3BA-4A4A-4239-A24B-C9F879FF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1462C6FF-FE16-40B2-B4DE-DB9510C72146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14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20901D3-6682-4D28-B54A-19E60A574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14478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B02E997-9052-41C6-BD91-C2BA46CC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3528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C19894EC-00F1-49AD-9FD4-C596085B7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48768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6390" name="Rectangle 5">
            <a:extLst>
              <a:ext uri="{FF2B5EF4-FFF2-40B4-BE49-F238E27FC236}">
                <a16:creationId xmlns:a16="http://schemas.microsoft.com/office/drawing/2014/main" id="{B951B69D-5442-4B65-9B89-4769535DD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Functions</a:t>
            </a:r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A5F3B7FC-F9C6-46B8-9F7E-2508E057A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19200"/>
            <a:ext cx="7194550" cy="4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9400" indent="-2794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pPr>
              <a:lnSpc>
                <a:spcPct val="98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r>
              <a:rPr kumimoji="0" lang="en-US" altLang="en-US" sz="2400">
                <a:solidFill>
                  <a:schemeClr val="tx1"/>
                </a:solidFill>
                <a:latin typeface="Arial Narrow" panose="020B0606020202030204" pitchFamily="34" charset="0"/>
              </a:rPr>
              <a:t>Aggregate Functions</a:t>
            </a: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endParaRPr kumimoji="0" lang="en-US" altLang="en-US" sz="240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endParaRPr kumimoji="0" lang="en-US" altLang="en-US" sz="240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r>
              <a:rPr kumimoji="0" lang="en-US" altLang="en-US" sz="2400">
                <a:solidFill>
                  <a:schemeClr val="tx1"/>
                </a:solidFill>
                <a:latin typeface="Arial Narrow" panose="020B0606020202030204" pitchFamily="34" charset="0"/>
              </a:rPr>
              <a:t>Scalar Functions</a:t>
            </a: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endParaRPr kumimoji="0" lang="en-US" altLang="en-US" sz="240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endParaRPr kumimoji="0" lang="en-US" altLang="en-US" sz="240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  <a:buClr>
                <a:srgbClr val="D60093"/>
              </a:buClr>
              <a:buSzPct val="70000"/>
              <a:buFont typeface="Wingdings" panose="05000000000000000000" pitchFamily="2" charset="2"/>
              <a:buChar char="n"/>
            </a:pPr>
            <a:r>
              <a:rPr kumimoji="0" lang="en-US" altLang="en-US" sz="2400">
                <a:solidFill>
                  <a:schemeClr val="tx1"/>
                </a:solidFill>
                <a:latin typeface="Arial Narrow" panose="020B0606020202030204" pitchFamily="34" charset="0"/>
              </a:rPr>
              <a:t>Rowset Functions</a:t>
            </a:r>
          </a:p>
        </p:txBody>
      </p:sp>
      <p:sp>
        <p:nvSpPr>
          <p:cNvPr id="678919" name="Rectangle 7">
            <a:extLst>
              <a:ext uri="{FF2B5EF4-FFF2-40B4-BE49-F238E27FC236}">
                <a16:creationId xmlns:a16="http://schemas.microsoft.com/office/drawing/2014/main" id="{D9B3A5F4-6D34-4267-8F3B-EB1D9C8EC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941888"/>
            <a:ext cx="79248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0099CC"/>
            </a:outerShdw>
          </a:effectLst>
        </p:spPr>
        <p:txBody>
          <a:bodyPr wrap="none" anchor="ctr"/>
          <a:lstStyle/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SELECT *</a:t>
            </a:r>
            <a:b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 FROM OPENQUERY</a:t>
            </a:r>
            <a:b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  (OracleSvr, 'SELECT ENAME, EMPNO FROM SCOTT.EMP')</a:t>
            </a: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  </a:t>
            </a:r>
            <a:endParaRPr kumimoji="0" lang="en-US" sz="2000" b="0">
              <a:solidFill>
                <a:schemeClr val="tx1"/>
              </a:solidFill>
              <a:latin typeface="Lucida Sans Typewriter" pitchFamily="49" charset="0"/>
            </a:endParaRPr>
          </a:p>
        </p:txBody>
      </p:sp>
      <p:sp>
        <p:nvSpPr>
          <p:cNvPr id="678920" name="Rectangle 8">
            <a:extLst>
              <a:ext uri="{FF2B5EF4-FFF2-40B4-BE49-F238E27FC236}">
                <a16:creationId xmlns:a16="http://schemas.microsoft.com/office/drawing/2014/main" id="{EA4E6CEB-2C25-43FF-B460-7E1851850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700213"/>
            <a:ext cx="7924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0099CC"/>
            </a:outerShdw>
          </a:effectLst>
        </p:spPr>
        <p:txBody>
          <a:bodyPr wrap="none" anchor="ctr"/>
          <a:lstStyle/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SELECT AVG (UnitPrice) FROM Products</a:t>
            </a:r>
            <a:endParaRPr kumimoji="0"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78921" name="Rectangle 9">
            <a:extLst>
              <a:ext uri="{FF2B5EF4-FFF2-40B4-BE49-F238E27FC236}">
                <a16:creationId xmlns:a16="http://schemas.microsoft.com/office/drawing/2014/main" id="{80BACCF2-CDB7-4C97-8399-D243FF100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357563"/>
            <a:ext cx="7924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0099CC"/>
            </a:outerShdw>
          </a:effectLst>
        </p:spPr>
        <p:txBody>
          <a:bodyPr wrap="none" anchor="ctr"/>
          <a:lstStyle/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SELECT DB_NAME() AS 'database'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E7FEDA9E-36DC-4561-AD95-2F9551EE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30A03279-EEA5-45F9-94BB-220FE37DE174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15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6851534-936E-4684-A153-486F03D07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15240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EF24376-5043-4685-AC97-C075EBA10B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Examples</a:t>
            </a:r>
          </a:p>
        </p:txBody>
      </p:sp>
      <p:sp>
        <p:nvSpPr>
          <p:cNvPr id="679940" name="Rectangle 4">
            <a:extLst>
              <a:ext uri="{FF2B5EF4-FFF2-40B4-BE49-F238E27FC236}">
                <a16:creationId xmlns:a16="http://schemas.microsoft.com/office/drawing/2014/main" id="{1189ADEF-7755-4774-919D-CFE9722D5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752600"/>
            <a:ext cx="8305800" cy="1606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0099CC"/>
            </a:outerShdw>
          </a:effectLst>
        </p:spPr>
        <p:txBody>
          <a:bodyPr lIns="90488" tIns="91440" rIns="90488" bIns="91440">
            <a:spAutoFit/>
          </a:bodyPr>
          <a:lstStyle/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SELECT 'ANSI:'</a:t>
            </a: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AS Region</a:t>
            </a: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, </a:t>
            </a:r>
            <a:endParaRPr kumimoji="0" lang="en-US" sz="1600" b="0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     </a:t>
            </a: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CONVERT(varchar(30), GETDATE(), 102) AS Style</a:t>
            </a:r>
            <a:b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UNION</a:t>
            </a:r>
            <a:b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SELECT 'European:', CONVERT(varchar(30), GETDATE(), 113)</a:t>
            </a:r>
            <a:endParaRPr kumimoji="0" lang="en-US" sz="1600" b="0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UNION</a:t>
            </a:r>
            <a:b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SELECT 'Japanese:', CONVERT(varchar(30), GETDATE(), 111)</a:t>
            </a: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38B1A734-9A33-4108-BFA8-D0614B86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3403600"/>
            <a:ext cx="960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Result</a:t>
            </a:r>
          </a:p>
        </p:txBody>
      </p:sp>
      <p:grpSp>
        <p:nvGrpSpPr>
          <p:cNvPr id="17415" name="Group 6">
            <a:extLst>
              <a:ext uri="{FF2B5EF4-FFF2-40B4-BE49-F238E27FC236}">
                <a16:creationId xmlns:a16="http://schemas.microsoft.com/office/drawing/2014/main" id="{BD615F63-49F4-4070-BA28-C6B906D4918B}"/>
              </a:ext>
            </a:extLst>
          </p:cNvPr>
          <p:cNvGrpSpPr>
            <a:grpSpLocks/>
          </p:cNvGrpSpPr>
          <p:nvPr/>
        </p:nvGrpSpPr>
        <p:grpSpPr bwMode="auto">
          <a:xfrm>
            <a:off x="2078038" y="3846513"/>
            <a:ext cx="5032375" cy="1419225"/>
            <a:chOff x="1309" y="2423"/>
            <a:chExt cx="3170" cy="894"/>
          </a:xfrm>
        </p:grpSpPr>
        <p:sp>
          <p:nvSpPr>
            <p:cNvPr id="679943" name="Rectangle 7">
              <a:extLst>
                <a:ext uri="{FF2B5EF4-FFF2-40B4-BE49-F238E27FC236}">
                  <a16:creationId xmlns:a16="http://schemas.microsoft.com/office/drawing/2014/main" id="{2641F032-2514-40D2-95B5-2CB94B259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2686"/>
              <a:ext cx="1187" cy="2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ANSI:</a:t>
              </a:r>
            </a:p>
          </p:txBody>
        </p:sp>
        <p:sp>
          <p:nvSpPr>
            <p:cNvPr id="679944" name="Rectangle 8">
              <a:extLst>
                <a:ext uri="{FF2B5EF4-FFF2-40B4-BE49-F238E27FC236}">
                  <a16:creationId xmlns:a16="http://schemas.microsoft.com/office/drawing/2014/main" id="{5364C298-2931-4F48-9ECE-B844FBC7C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2896"/>
              <a:ext cx="1187" cy="2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European:</a:t>
              </a:r>
            </a:p>
          </p:txBody>
        </p:sp>
        <p:sp>
          <p:nvSpPr>
            <p:cNvPr id="679945" name="Rectangle 9">
              <a:extLst>
                <a:ext uri="{FF2B5EF4-FFF2-40B4-BE49-F238E27FC236}">
                  <a16:creationId xmlns:a16="http://schemas.microsoft.com/office/drawing/2014/main" id="{79DD8705-6C2E-4BCD-AFA5-6B7525D98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3102"/>
              <a:ext cx="1187" cy="2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Japanese:</a:t>
              </a:r>
            </a:p>
          </p:txBody>
        </p:sp>
        <p:sp>
          <p:nvSpPr>
            <p:cNvPr id="679946" name="Rectangle 10">
              <a:extLst>
                <a:ext uri="{FF2B5EF4-FFF2-40B4-BE49-F238E27FC236}">
                  <a16:creationId xmlns:a16="http://schemas.microsoft.com/office/drawing/2014/main" id="{38E6C96C-25B8-4E2A-97A3-1D98EC25F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423"/>
              <a:ext cx="1983" cy="263"/>
            </a:xfrm>
            <a:prstGeom prst="rect">
              <a:avLst/>
            </a:prstGeom>
            <a:gradFill rotWithShape="0">
              <a:gsLst>
                <a:gs pos="0">
                  <a:srgbClr val="0099FF"/>
                </a:gs>
                <a:gs pos="100000">
                  <a:srgbClr val="333399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0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Style</a:t>
              </a:r>
            </a:p>
          </p:txBody>
        </p:sp>
        <p:sp>
          <p:nvSpPr>
            <p:cNvPr id="679947" name="Rectangle 11">
              <a:extLst>
                <a:ext uri="{FF2B5EF4-FFF2-40B4-BE49-F238E27FC236}">
                  <a16:creationId xmlns:a16="http://schemas.microsoft.com/office/drawing/2014/main" id="{83E92BBD-6830-4882-BF38-7E950576C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" y="2686"/>
              <a:ext cx="747" cy="21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79948" name="Rectangle 12">
              <a:extLst>
                <a:ext uri="{FF2B5EF4-FFF2-40B4-BE49-F238E27FC236}">
                  <a16:creationId xmlns:a16="http://schemas.microsoft.com/office/drawing/2014/main" id="{0A3FD859-94BF-4C58-A989-170E87EAB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" y="2896"/>
              <a:ext cx="747" cy="211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79949" name="Rectangle 13">
              <a:extLst>
                <a:ext uri="{FF2B5EF4-FFF2-40B4-BE49-F238E27FC236}">
                  <a16:creationId xmlns:a16="http://schemas.microsoft.com/office/drawing/2014/main" id="{39327DC4-18DC-49F9-8D29-0E5F22D88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686"/>
              <a:ext cx="1983" cy="21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ECECE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2000.03.22</a:t>
              </a:r>
            </a:p>
          </p:txBody>
        </p:sp>
        <p:sp>
          <p:nvSpPr>
            <p:cNvPr id="679950" name="Rectangle 14">
              <a:extLst>
                <a:ext uri="{FF2B5EF4-FFF2-40B4-BE49-F238E27FC236}">
                  <a16:creationId xmlns:a16="http://schemas.microsoft.com/office/drawing/2014/main" id="{08992FD8-FED7-4CC2-84DD-AE3515C2C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896"/>
              <a:ext cx="1983" cy="211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ECECE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22 Mar 2000 14:20:00:010</a:t>
              </a:r>
            </a:p>
          </p:txBody>
        </p:sp>
        <p:sp>
          <p:nvSpPr>
            <p:cNvPr id="679951" name="Rectangle 15">
              <a:extLst>
                <a:ext uri="{FF2B5EF4-FFF2-40B4-BE49-F238E27FC236}">
                  <a16:creationId xmlns:a16="http://schemas.microsoft.com/office/drawing/2014/main" id="{92F5BE75-6D75-42F7-BE0C-3D431AE6E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3107"/>
              <a:ext cx="1983" cy="21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ECECE"/>
              </a:outerShdw>
            </a:effec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1800">
                  <a:solidFill>
                    <a:schemeClr val="tx1"/>
                  </a:solidFill>
                  <a:latin typeface="Arial" charset="0"/>
                </a:rPr>
                <a:t>2000/03/22</a:t>
              </a:r>
            </a:p>
          </p:txBody>
        </p:sp>
        <p:sp>
          <p:nvSpPr>
            <p:cNvPr id="679952" name="Rectangle 16">
              <a:extLst>
                <a:ext uri="{FF2B5EF4-FFF2-40B4-BE49-F238E27FC236}">
                  <a16:creationId xmlns:a16="http://schemas.microsoft.com/office/drawing/2014/main" id="{5067D7B8-E809-466D-B893-033D6071A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2425"/>
              <a:ext cx="1187" cy="263"/>
            </a:xfrm>
            <a:prstGeom prst="rect">
              <a:avLst/>
            </a:prstGeom>
            <a:gradFill rotWithShape="0">
              <a:gsLst>
                <a:gs pos="0">
                  <a:srgbClr val="0099FF"/>
                </a:gs>
                <a:gs pos="100000">
                  <a:srgbClr val="333399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0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Region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E31EF919-15B5-463E-84A3-8211557E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CF47837E-BD58-4668-A5E8-FA7EC2E394FC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16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115DD87-FED2-4B37-869F-793612BA0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16764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C0763D1-A2C5-4D3E-930C-D6D2E0FD9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Control of Flow Language Elements</a:t>
            </a: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8012B2B9-A921-405A-B7D0-A1316AC97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79400" indent="-279400"/>
            <a:r>
              <a:rPr lang="en-US" altLang="en-US"/>
              <a:t>Statement Level</a:t>
            </a:r>
          </a:p>
          <a:p>
            <a:pPr marL="690563" lvl="1" indent="-296863"/>
            <a:r>
              <a:rPr lang="en-US" altLang="en-US"/>
              <a:t>BEGIN…END blocks</a:t>
            </a:r>
          </a:p>
          <a:p>
            <a:pPr marL="690563" lvl="1" indent="-296863"/>
            <a:r>
              <a:rPr lang="en-US" altLang="en-US"/>
              <a:t>IF…ELSE blocks</a:t>
            </a:r>
          </a:p>
          <a:p>
            <a:pPr marL="690563" lvl="1" indent="-296863"/>
            <a:r>
              <a:rPr lang="en-US" altLang="en-US"/>
              <a:t>WHILE constructs</a:t>
            </a:r>
          </a:p>
          <a:p>
            <a:pPr marL="279400" indent="-279400"/>
            <a:r>
              <a:rPr lang="en-US" altLang="en-US"/>
              <a:t>Row Level</a:t>
            </a:r>
          </a:p>
          <a:p>
            <a:pPr marL="690563" lvl="1" indent="-296863"/>
            <a:r>
              <a:rPr lang="en-US" altLang="en-US"/>
              <a:t>CASE expression</a:t>
            </a:r>
          </a:p>
        </p:txBody>
      </p:sp>
      <p:sp>
        <p:nvSpPr>
          <p:cNvPr id="680965" name="Rectangle 5">
            <a:extLst>
              <a:ext uri="{FF2B5EF4-FFF2-40B4-BE49-F238E27FC236}">
                <a16:creationId xmlns:a16="http://schemas.microsoft.com/office/drawing/2014/main" id="{C043218C-FD97-419D-92A5-9D795F2F4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905000"/>
            <a:ext cx="4267200" cy="2397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0099CC"/>
            </a:outerShdw>
          </a:effectLst>
        </p:spPr>
        <p:txBody>
          <a:bodyPr lIns="90488" tIns="91440" rIns="90488" bIns="91440">
            <a:spAutoFit/>
          </a:bodyPr>
          <a:lstStyle/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IF USER_NAME() &lt;&gt; 'dbo'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BEGIN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  RAISERROR('Must be sysadmin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   to Perform Operation',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   10, 1)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  RETURN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 END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ELSE</a:t>
            </a:r>
          </a:p>
          <a:p>
            <a:pPr marL="228600"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   DBCC CHECKDB(</a:t>
            </a: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Northwind</a:t>
            </a: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664D509A-0FD1-45A4-B853-530D9A03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FE439A48-2085-47F0-AF5B-586E40C15ABC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17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21D6904-152F-452E-9CF1-90DA3D333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15240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E5D7045-A6D8-4D09-8806-2600513AD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5814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7B5DE80-AC3C-44D1-92B2-57AFF9654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Comments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27980489-06C0-4D6A-B2AE-B8DBC8E9D1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0925" y="1136650"/>
            <a:ext cx="7194550" cy="4287838"/>
          </a:xfrm>
          <a:noFill/>
        </p:spPr>
        <p:txBody>
          <a:bodyPr/>
          <a:lstStyle/>
          <a:p>
            <a:pPr marL="279400" indent="-279400"/>
            <a:r>
              <a:rPr lang="en-US" altLang="en-US"/>
              <a:t>In-Line Comments</a:t>
            </a:r>
          </a:p>
          <a:p>
            <a:pPr marL="279400" indent="-279400"/>
            <a:endParaRPr lang="en-US" altLang="en-US"/>
          </a:p>
          <a:p>
            <a:pPr marL="279400" indent="-279400"/>
            <a:endParaRPr lang="en-US" altLang="en-US"/>
          </a:p>
          <a:p>
            <a:pPr marL="279400" indent="-279400"/>
            <a:endParaRPr lang="en-US" altLang="en-US"/>
          </a:p>
          <a:p>
            <a:pPr marL="279400" indent="-279400"/>
            <a:r>
              <a:rPr lang="en-US" altLang="en-US"/>
              <a:t>Block Comments</a:t>
            </a:r>
          </a:p>
        </p:txBody>
      </p:sp>
      <p:sp>
        <p:nvSpPr>
          <p:cNvPr id="681990" name="Rectangle 6">
            <a:extLst>
              <a:ext uri="{FF2B5EF4-FFF2-40B4-BE49-F238E27FC236}">
                <a16:creationId xmlns:a16="http://schemas.microsoft.com/office/drawing/2014/main" id="{CFA3A1B7-5ABA-45CC-A240-38C38E776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97050"/>
            <a:ext cx="7772400" cy="1136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0099CC"/>
            </a:outerShdw>
          </a:effectLst>
        </p:spPr>
        <p:txBody>
          <a:bodyPr lIns="90488" tIns="91440" rIns="90488" bIns="91440">
            <a:spAutoFit/>
          </a:bodyPr>
          <a:lstStyle/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SELECT ProductName</a:t>
            </a: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,</a:t>
            </a:r>
            <a:endParaRPr kumimoji="0" lang="en-US" sz="1600" b="0" noProof="1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(UnitsInStock + UnitsOnOrder) AS Max</a:t>
            </a:r>
            <a:r>
              <a:rPr kumimoji="0" lang="en-US" sz="1600" b="0">
                <a:solidFill>
                  <a:schemeClr val="tx1"/>
                </a:solidFill>
                <a:latin typeface="Lucida Sans Typewriter" pitchFamily="49" charset="0"/>
              </a:rPr>
              <a:t> -- Calculates </a:t>
            </a: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inventory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, SupplierID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FROM Products</a:t>
            </a:r>
          </a:p>
        </p:txBody>
      </p:sp>
      <p:sp>
        <p:nvSpPr>
          <p:cNvPr id="681991" name="Rectangle 7">
            <a:extLst>
              <a:ext uri="{FF2B5EF4-FFF2-40B4-BE49-F238E27FC236}">
                <a16:creationId xmlns:a16="http://schemas.microsoft.com/office/drawing/2014/main" id="{3F7D99D2-299B-4E7E-BEAE-7F9813916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076700"/>
            <a:ext cx="7772400" cy="184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0099CC"/>
            </a:outerShdw>
          </a:effectLst>
        </p:spPr>
        <p:txBody>
          <a:bodyPr lIns="90488" tIns="91440" rIns="90488" bIns="91440">
            <a:spAutoFit/>
          </a:bodyPr>
          <a:lstStyle/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/* 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** This code retrieves all rows of the products table </a:t>
            </a:r>
            <a:b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** and displays the unit price, the unit price increased 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** by 10 percent, and the name of the product. 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*/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1600" b="0" noProof="1">
                <a:solidFill>
                  <a:schemeClr val="tx1"/>
                </a:solidFill>
                <a:latin typeface="Lucida Sans Typewriter" pitchFamily="49" charset="0"/>
              </a:rPr>
              <a:t>SELECT UnitPrice, (UnitPrice * 1.1), ProductName </a:t>
            </a:r>
            <a:endParaRPr kumimoji="0" lang="en-US" sz="1600" b="0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1600" b="0" noProof="1">
                <a:solidFill>
                  <a:schemeClr val="tx1"/>
                </a:solidFill>
                <a:latin typeface="Lucida Sans Typewriter" pitchFamily="49" charset="0"/>
              </a:rPr>
              <a:t>FROM Products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517819C1-2D85-4A4F-8561-679360C5A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DD0BE9C-1EF3-4326-9AC5-3A98AC07C536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18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DADD3E-43E2-4214-B33D-EB2AE8A60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r>
              <a:rPr lang="en-US" altLang="en-US"/>
              <a:t>Ways to Execute Transact-SQL Statements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6E2F1DA-2D96-483B-8B92-67BD68E88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Dynamically Constructing Statements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Using Batches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Using Scripts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Using Transactions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/>
              <a:t>Using XML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46908E68-F85E-4165-839E-84C09E30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55CADC27-EAE0-4750-93A3-187C089F4D1D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19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67F9274-6CAA-4F9A-A9C1-1500A274A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6576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56ED553-D163-4306-960F-E76B583EB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Dynamically Constructing Statements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053F404D-D27F-4E0D-97F3-1A31A275E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194550" cy="2336800"/>
          </a:xfrm>
          <a:noFill/>
        </p:spPr>
        <p:txBody>
          <a:bodyPr/>
          <a:lstStyle/>
          <a:p>
            <a:pPr marL="279400" indent="-279400"/>
            <a:r>
              <a:rPr lang="en-US" altLang="en-US"/>
              <a:t>Use EXECUTE with String Literals and Variables</a:t>
            </a:r>
          </a:p>
          <a:p>
            <a:pPr marL="279400" indent="-279400"/>
            <a:r>
              <a:rPr lang="en-US" altLang="en-US"/>
              <a:t>Use When You Must Assign Value of Variable at Execution Time</a:t>
            </a:r>
          </a:p>
          <a:p>
            <a:pPr marL="279400" indent="-279400"/>
            <a:r>
              <a:rPr lang="en-US" altLang="en-US"/>
              <a:t>Any Variables and Temporary Tables Last Only </a:t>
            </a:r>
            <a:br>
              <a:rPr lang="en-US" altLang="en-US"/>
            </a:br>
            <a:r>
              <a:rPr lang="en-US" altLang="en-US"/>
              <a:t>During Execution</a:t>
            </a: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6F93CACB-DC2D-4768-AC43-B72100966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010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4038" name="Text Box 6">
            <a:extLst>
              <a:ext uri="{FF2B5EF4-FFF2-40B4-BE49-F238E27FC236}">
                <a16:creationId xmlns:a16="http://schemas.microsoft.com/office/drawing/2014/main" id="{2759924C-1961-483D-924B-9FD87DE1B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076700"/>
            <a:ext cx="7848600" cy="2432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99CC"/>
            </a:outerShdw>
          </a:effectLst>
        </p:spPr>
        <p:txBody>
          <a:bodyPr>
            <a:spAutoFit/>
          </a:bodyPr>
          <a:lstStyle/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endParaRPr kumimoji="0" lang="en-GB" sz="2000" b="0" noProof="1">
              <a:solidFill>
                <a:schemeClr val="tx1"/>
              </a:solidFill>
              <a:latin typeface="Lucida Sans Typewriter" pitchFamily="49" charset="0"/>
            </a:endParaRP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DECLARE @dbname varchar(30), @tblname varchar(30)</a:t>
            </a:r>
            <a:b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SET @dbname = '</a:t>
            </a: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N</a:t>
            </a: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orthwind'</a:t>
            </a:r>
            <a:b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SET @tblname = '</a:t>
            </a: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P</a:t>
            </a: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roducts'</a:t>
            </a:r>
            <a:b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</a:br>
            <a:endParaRPr kumimoji="0" lang="en-US" sz="2000" b="0" noProof="1">
              <a:solidFill>
                <a:schemeClr val="tx1"/>
              </a:solidFill>
              <a:latin typeface="Lucida Sans Typewriter" pitchFamily="49" charset="0"/>
            </a:endParaRP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EXECUTE</a:t>
            </a:r>
            <a:b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</a:b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('USE ' + @dbname + ' SELECT * FROM '+ @tblname)</a:t>
            </a:r>
          </a:p>
          <a:p>
            <a:pPr>
              <a:lnSpc>
                <a:spcPct val="96000"/>
              </a:lnSpc>
              <a:spcBef>
                <a:spcPct val="0"/>
              </a:spcBef>
              <a:buClrTx/>
              <a:buFontTx/>
              <a:buNone/>
              <a:defRPr/>
            </a:pPr>
            <a:endParaRPr kumimoji="0" lang="en-US" sz="2000" b="0" noProof="1">
              <a:solidFill>
                <a:schemeClr val="tx1"/>
              </a:solidFill>
              <a:latin typeface="Lucida Sans Typewriter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71886F91-262B-49F6-AAFC-F664EF60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7A8FD630-BDC1-41D3-BAAE-B9AACCF93B3C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678D602-AB09-4D4D-B401-56415AF09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990000"/>
                </a:solidFill>
              </a:rPr>
              <a:t>2. LANGUAGE FEATURES</a:t>
            </a:r>
            <a:endParaRPr lang="en-US" altLang="en-US">
              <a:solidFill>
                <a:srgbClr val="990000"/>
              </a:solidFill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E41E89A-7A2B-4DA7-89EB-D281CE072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SQL Server Programming Tools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Elements of Transact-SQL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SQL Server Object Names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Additional Language Elements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Local Variables</a:t>
            </a: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Operators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Ways to Execute Transact-SQL Statements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New Transact-SQL (T-SQL) Features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E9A54E07-407E-4518-8BCF-B7085805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ED96F73-8B0E-4256-AD28-0CA813ABAEDE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20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CE98B1-2DA8-47EA-8A76-6DC954F93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Batches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006E096-C899-4DE3-A222-2027AE40D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2011363"/>
            <a:ext cx="7194550" cy="4846637"/>
          </a:xfrm>
        </p:spPr>
        <p:txBody>
          <a:bodyPr/>
          <a:lstStyle/>
          <a:p>
            <a:pPr marL="279400" indent="-279400">
              <a:lnSpc>
                <a:spcPct val="86000"/>
              </a:lnSpc>
            </a:pPr>
            <a:r>
              <a:rPr lang="en-US" altLang="en-US" sz="2600"/>
              <a:t>One or More Transact-SQL Statements </a:t>
            </a:r>
            <a:br>
              <a:rPr lang="en-US" altLang="en-US" sz="2600"/>
            </a:br>
            <a:r>
              <a:rPr lang="en-US" altLang="en-US" sz="2600"/>
              <a:t>Submitted Together</a:t>
            </a:r>
          </a:p>
          <a:p>
            <a:pPr marL="279400" indent="-279400">
              <a:lnSpc>
                <a:spcPct val="86000"/>
              </a:lnSpc>
            </a:pPr>
            <a:r>
              <a:rPr lang="en-US" altLang="en-US" sz="2600"/>
              <a:t>Define a Batch by Using the GO Statement</a:t>
            </a:r>
          </a:p>
          <a:p>
            <a:pPr marL="279400" indent="-279400">
              <a:lnSpc>
                <a:spcPct val="86000"/>
              </a:lnSpc>
            </a:pPr>
            <a:r>
              <a:rPr lang="en-US" altLang="en-US" sz="2600"/>
              <a:t>How SQL Server Processes Batches</a:t>
            </a:r>
          </a:p>
          <a:p>
            <a:pPr marL="279400" indent="-279400">
              <a:lnSpc>
                <a:spcPct val="86000"/>
              </a:lnSpc>
            </a:pPr>
            <a:r>
              <a:rPr lang="en-US" altLang="en-US" sz="2600"/>
              <a:t>You Cannot Combine Some Statements in a Batch</a:t>
            </a:r>
          </a:p>
          <a:p>
            <a:pPr marL="690563" lvl="1" indent="-296863">
              <a:lnSpc>
                <a:spcPct val="86000"/>
              </a:lnSpc>
            </a:pPr>
            <a:r>
              <a:rPr lang="en-US" altLang="en-US" sz="2600"/>
              <a:t>CREATE PROCEDURE</a:t>
            </a:r>
          </a:p>
          <a:p>
            <a:pPr marL="690563" lvl="1" indent="-296863">
              <a:lnSpc>
                <a:spcPct val="86000"/>
              </a:lnSpc>
            </a:pPr>
            <a:r>
              <a:rPr lang="en-US" altLang="en-US" sz="2600"/>
              <a:t>CREATE VIEW</a:t>
            </a:r>
          </a:p>
          <a:p>
            <a:pPr marL="690563" lvl="1" indent="-296863">
              <a:lnSpc>
                <a:spcPct val="86000"/>
              </a:lnSpc>
            </a:pPr>
            <a:r>
              <a:rPr lang="en-US" altLang="en-US" sz="2600"/>
              <a:t>CREATE TRIGGER</a:t>
            </a:r>
          </a:p>
          <a:p>
            <a:pPr marL="690563" lvl="1" indent="-296863">
              <a:lnSpc>
                <a:spcPct val="86000"/>
              </a:lnSpc>
            </a:pPr>
            <a:r>
              <a:rPr lang="en-US" altLang="en-US" sz="2600"/>
              <a:t>CREATE RULE</a:t>
            </a:r>
          </a:p>
          <a:p>
            <a:pPr marL="690563" lvl="1" indent="-296863">
              <a:lnSpc>
                <a:spcPct val="86000"/>
              </a:lnSpc>
            </a:pPr>
            <a:r>
              <a:rPr lang="en-US" altLang="en-US" sz="2600"/>
              <a:t>CREATE DEFAULT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BAFAD771-8051-4339-AA75-3D1659AE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F2273A66-BF11-460D-AF93-6D57AFB24292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21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80187DD-A3BB-4E18-A1F0-EC5BB620B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Scripts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632336C-6440-4858-BBCB-C96154C51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Contain Saved Statements</a:t>
            </a:r>
          </a:p>
          <a:p>
            <a:pPr marL="279400" indent="-279400"/>
            <a:r>
              <a:rPr lang="en-US" altLang="en-US"/>
              <a:t>Can Be Written in Any Text Editor</a:t>
            </a:r>
          </a:p>
          <a:p>
            <a:pPr marL="690563" lvl="1" indent="-296863"/>
            <a:r>
              <a:rPr lang="en-US" altLang="en-US"/>
              <a:t>Save by using .sql file name extension</a:t>
            </a:r>
          </a:p>
          <a:p>
            <a:pPr marL="279400" indent="-279400"/>
            <a:r>
              <a:rPr lang="en-US" altLang="en-US"/>
              <a:t>Execute in SQL Query Analyzer or osql Utility</a:t>
            </a:r>
          </a:p>
          <a:p>
            <a:pPr marL="279400" indent="-279400"/>
            <a:r>
              <a:rPr lang="en-US" altLang="en-US"/>
              <a:t>Use to Recreate Database Objects or to Execute Statements Repeatedly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A349E790-CC07-433F-AAE8-B8492DA6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79F31D13-3C82-4611-AA1C-EE5C8BC06F77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22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F0F282B-57EE-4679-BC81-6CF4C60CB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657600"/>
            <a:ext cx="4724400" cy="533400"/>
          </a:xfrm>
          <a:prstGeom prst="rect">
            <a:avLst/>
          </a:prstGeom>
          <a:gradFill rotWithShape="0">
            <a:gsLst>
              <a:gs pos="0">
                <a:srgbClr val="FCFEB9"/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endParaRPr lang="en-GB" altLang="en-US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BD3C959-89BB-49BE-92EE-A1ADA7B2B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Transactions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EA843DFE-FC73-4485-BE08-0356AE372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Processed Like a Batch</a:t>
            </a:r>
          </a:p>
          <a:p>
            <a:pPr marL="279400" indent="-279400"/>
            <a:r>
              <a:rPr lang="en-US" altLang="en-US"/>
              <a:t>Data Integrity Is Guaranteed</a:t>
            </a:r>
          </a:p>
          <a:p>
            <a:pPr marL="279400" indent="-279400"/>
            <a:r>
              <a:rPr lang="en-US" altLang="en-US"/>
              <a:t>Changes to the Database Are Either Applied Together or Rolled Back</a:t>
            </a:r>
          </a:p>
        </p:txBody>
      </p:sp>
      <p:sp>
        <p:nvSpPr>
          <p:cNvPr id="687109" name="Rectangle 5">
            <a:extLst>
              <a:ext uri="{FF2B5EF4-FFF2-40B4-BE49-F238E27FC236}">
                <a16:creationId xmlns:a16="http://schemas.microsoft.com/office/drawing/2014/main" id="{6D4AD639-7682-4236-A0D3-4A947E28D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076700"/>
            <a:ext cx="7924800" cy="2533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0099CC"/>
            </a:outerShdw>
          </a:effectLst>
        </p:spPr>
        <p:txBody>
          <a:bodyPr lIns="90488" tIns="91440" rIns="90488" bIns="91440">
            <a:spAutoFit/>
          </a:bodyPr>
          <a:lstStyle/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BEGIN TRANSACTION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UPDATE savings SET amount = (amount - 100)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GB" sz="2000" b="0" noProof="1">
                <a:solidFill>
                  <a:schemeClr val="tx1"/>
                </a:solidFill>
                <a:latin typeface="Lucida Sans Typewriter" pitchFamily="49" charset="0"/>
              </a:rPr>
              <a:t>  WHERE custid = 78910</a:t>
            </a:r>
            <a:endParaRPr kumimoji="0" lang="en-US" sz="2000" b="0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  … &lt;Rollback transaction if error&gt;</a:t>
            </a:r>
            <a:endParaRPr kumimoji="0" lang="en-US" sz="2000" b="0" noProof="1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UPDATE checking SET amount = (amount + 100)</a:t>
            </a: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  WHERE custid = 78910</a:t>
            </a:r>
            <a:endParaRPr kumimoji="0" lang="en-US" sz="2000" b="0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2000" b="0">
                <a:solidFill>
                  <a:schemeClr val="tx1"/>
                </a:solidFill>
                <a:latin typeface="Lucida Sans Typewriter" pitchFamily="49" charset="0"/>
              </a:rPr>
              <a:t>  … &lt;Rollback transaction if error&gt;</a:t>
            </a:r>
            <a:endParaRPr kumimoji="0" lang="en-US" sz="2000" b="0" noProof="1">
              <a:solidFill>
                <a:schemeClr val="tx1"/>
              </a:solidFill>
              <a:latin typeface="Lucida Sans Typewriter" pitchFamily="49" charset="0"/>
            </a:endParaRPr>
          </a:p>
          <a:p>
            <a:pPr marL="228600">
              <a:lnSpc>
                <a:spcPct val="96000"/>
              </a:lnSpc>
              <a:spcBef>
                <a:spcPct val="0"/>
              </a:spcBef>
              <a:buClrTx/>
              <a:buFontTx/>
              <a:buNone/>
              <a:tabLst>
                <a:tab pos="2800350" algn="l"/>
              </a:tabLst>
              <a:defRPr/>
            </a:pPr>
            <a:r>
              <a:rPr kumimoji="0" lang="en-US" sz="2000" b="0" noProof="1">
                <a:solidFill>
                  <a:schemeClr val="tx1"/>
                </a:solidFill>
                <a:latin typeface="Lucida Sans Typewriter" pitchFamily="49" charset="0"/>
              </a:rPr>
              <a:t>COMMIT TRANSACTION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2F178460-457B-4425-8795-725171C1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7964158A-FA8A-415A-A7E4-A426BBE911EB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23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4FE97AC-C247-4045-BB34-5D0F79EFD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Transact-SQL (T-SQL)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E04B387-D037-4FFB-859C-A4C0A16B4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>
                <a:solidFill>
                  <a:schemeClr val="folHlink"/>
                </a:solidFill>
              </a:rPr>
              <a:t>Common Table Expressions (CTE)</a:t>
            </a:r>
          </a:p>
          <a:p>
            <a:pPr lvl="1"/>
            <a:r>
              <a:rPr lang="en-US" altLang="en-US" sz="1800"/>
              <a:t>Useful for recursive queries</a:t>
            </a:r>
          </a:p>
          <a:p>
            <a:r>
              <a:rPr lang="en-US" altLang="en-US" sz="2000">
                <a:solidFill>
                  <a:schemeClr val="folHlink"/>
                </a:solidFill>
              </a:rPr>
              <a:t>Ranking Functions</a:t>
            </a:r>
          </a:p>
          <a:p>
            <a:pPr lvl="1"/>
            <a:r>
              <a:rPr lang="en-US" altLang="en-US" sz="1800"/>
              <a:t>RANK, DENSE_RANK, ROW_NUMBER, PARTITION BY</a:t>
            </a:r>
          </a:p>
          <a:p>
            <a:r>
              <a:rPr lang="en-US" altLang="en-US" sz="2000">
                <a:solidFill>
                  <a:schemeClr val="folHlink"/>
                </a:solidFill>
              </a:rPr>
              <a:t>TOP(N)</a:t>
            </a:r>
          </a:p>
          <a:p>
            <a:pPr lvl="1"/>
            <a:r>
              <a:rPr lang="en-US" altLang="en-US" sz="1800"/>
              <a:t>N can be a parameter or expression</a:t>
            </a:r>
          </a:p>
          <a:p>
            <a:r>
              <a:rPr lang="en-US" altLang="en-US" sz="2000">
                <a:solidFill>
                  <a:schemeClr val="folHlink"/>
                </a:solidFill>
              </a:rPr>
              <a:t>APPLY</a:t>
            </a:r>
          </a:p>
          <a:p>
            <a:pPr lvl="1"/>
            <a:r>
              <a:rPr lang="en-US" altLang="en-US" sz="1800"/>
              <a:t>Run a query for each row and merge results</a:t>
            </a:r>
          </a:p>
          <a:p>
            <a:r>
              <a:rPr lang="en-US" altLang="en-US" sz="2000">
                <a:solidFill>
                  <a:schemeClr val="folHlink"/>
                </a:solidFill>
              </a:rPr>
              <a:t>PIVOT</a:t>
            </a:r>
          </a:p>
          <a:p>
            <a:pPr lvl="1"/>
            <a:r>
              <a:rPr lang="en-US" altLang="en-US" sz="1800"/>
              <a:t>Rotate data into row headings</a:t>
            </a:r>
          </a:p>
          <a:p>
            <a:r>
              <a:rPr lang="en-US" altLang="en-US" sz="2000">
                <a:solidFill>
                  <a:schemeClr val="folHlink"/>
                </a:solidFill>
              </a:rPr>
              <a:t>FOR XML PATH</a:t>
            </a:r>
          </a:p>
          <a:p>
            <a:pPr lvl="1"/>
            <a:r>
              <a:rPr lang="en-US" altLang="en-US" sz="1800"/>
              <a:t>Easier control over XML result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DDD2ADDF-727E-4E1F-8CD2-77B6BAA9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D1C67B44-0FAE-4FC1-8618-BDA1D8514401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24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950A791-2E00-473B-88B3-FE258A398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Try/Catch Error Handling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CE309C4-D7BE-4566-891E-A1C6FB1A4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0975" y="1885950"/>
            <a:ext cx="7185025" cy="417195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</a:rPr>
              <a:t>BEGIN TRY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-- Statement with error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</a:rPr>
              <a:t>END TRY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200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</a:rPr>
              <a:t>BEGIN CATCH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SELECT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ERROR_NUMBER() AS Number,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ERROR_SEVERITY() AS Severity,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ERROR_STATE() AS State,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ERROR_PROCEDURE() AS procedureName,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ERROR_LINE() AS Line,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/>
              <a:t>    ERROR_MESSAGE() AS messageText;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</a:rPr>
              <a:t>END CATCH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69E2D404-49A9-45D5-8123-242CBDC4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447C97F7-1B1A-4140-BD42-6E084BAF58FA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25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445A5A1-5F93-4DD8-BA53-FF367E41D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EXECUTE AS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B05C6E8-656D-4247-B955-5074DE15E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Used to specify security context under which stored procedure executes</a:t>
            </a:r>
          </a:p>
          <a:p>
            <a:r>
              <a:rPr lang="en-US" altLang="en-US" sz="2800">
                <a:solidFill>
                  <a:schemeClr val="folHlink"/>
                </a:solidFill>
              </a:rPr>
              <a:t>WITH EXECUTE AS</a:t>
            </a:r>
            <a:r>
              <a:rPr lang="en-US" altLang="en-US" sz="2800"/>
              <a:t> options:</a:t>
            </a:r>
          </a:p>
          <a:p>
            <a:pPr lvl="1"/>
            <a:r>
              <a:rPr lang="en-US" altLang="en-US" sz="2400">
                <a:solidFill>
                  <a:schemeClr val="folHlink"/>
                </a:solidFill>
              </a:rPr>
              <a:t>SELF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</a:t>
            </a:r>
            <a:r>
              <a:rPr lang="en-US" altLang="en-US" sz="2400"/>
              <a:t> the user who created the stored procedure</a:t>
            </a:r>
          </a:p>
          <a:p>
            <a:pPr lvl="1"/>
            <a:r>
              <a:rPr lang="en-US" altLang="en-US" sz="2400">
                <a:solidFill>
                  <a:schemeClr val="folHlink"/>
                </a:solidFill>
              </a:rPr>
              <a:t>OWNER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</a:t>
            </a:r>
            <a:r>
              <a:rPr lang="en-US" altLang="en-US" sz="2400"/>
              <a:t> the owner of the stored procedure</a:t>
            </a:r>
          </a:p>
          <a:p>
            <a:pPr lvl="1"/>
            <a:r>
              <a:rPr lang="en-US" altLang="en-US" sz="2400">
                <a:solidFill>
                  <a:schemeClr val="folHlink"/>
                </a:solidFill>
              </a:rPr>
              <a:t>'user_name'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</a:t>
            </a:r>
            <a:r>
              <a:rPr lang="en-US" altLang="en-US" sz="2400"/>
              <a:t> a specified user name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DC0CBB18-B0CE-4DA6-AC58-729ACEB0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93D0CD60-03B4-4322-AEB1-4735038FC89F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26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66CA1D7-0C96-4C09-BB76-C1748746B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Snapshot Isolation Level	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D29C9EB-6890-44BE-AB36-94DF78F91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New isolation level for transactions</a:t>
            </a:r>
          </a:p>
          <a:p>
            <a:r>
              <a:rPr lang="en-US" altLang="en-US" sz="3000"/>
              <a:t>No locks placed when reading data</a:t>
            </a:r>
          </a:p>
          <a:p>
            <a:r>
              <a:rPr lang="en-US" altLang="en-US" sz="3000"/>
              <a:t>No dirty reads</a:t>
            </a:r>
          </a:p>
          <a:p>
            <a:pPr lvl="1"/>
            <a:r>
              <a:rPr lang="en-US" altLang="en-US"/>
              <a:t>Always see the last committed values</a:t>
            </a:r>
          </a:p>
          <a:p>
            <a:r>
              <a:rPr lang="en-US" altLang="en-US"/>
              <a:t>Uses tempdb to store row versions</a:t>
            </a:r>
          </a:p>
          <a:p>
            <a:r>
              <a:rPr lang="en-US" altLang="en-US"/>
              <a:t>Can significantly improve concurrency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0BD68099-C88C-40EF-A12B-B5FE614F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532FB9A-81B0-4697-B411-DAE4E331D7B1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27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981015C-CDCF-402E-845A-DB095CBFDC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Running CLR Code in SQL Server 2012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D39C3BB-20D8-43A2-B70D-EC6913F67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Overcomes limitations of Transact-SQL by hosting the Common Language Runtime (CLR)</a:t>
            </a:r>
          </a:p>
          <a:p>
            <a:r>
              <a:rPr lang="en-US" altLang="en-US" sz="2400"/>
              <a:t>Good for processor-intensive code</a:t>
            </a:r>
          </a:p>
          <a:p>
            <a:pPr lvl="1"/>
            <a:r>
              <a:rPr lang="en-US" altLang="en-US" sz="2000"/>
              <a:t>Transact-SQL best for DML</a:t>
            </a:r>
          </a:p>
          <a:p>
            <a:r>
              <a:rPr lang="en-US" altLang="en-US" sz="2400"/>
              <a:t>Use a .NET Framework language to write:</a:t>
            </a:r>
          </a:p>
          <a:p>
            <a:pPr lvl="1"/>
            <a:r>
              <a:rPr lang="en-US" altLang="en-US" sz="2000"/>
              <a:t>Stored procedures</a:t>
            </a:r>
          </a:p>
          <a:p>
            <a:pPr lvl="1"/>
            <a:r>
              <a:rPr lang="en-US" altLang="en-US" sz="2000"/>
              <a:t>User-defined functions</a:t>
            </a:r>
          </a:p>
          <a:p>
            <a:pPr lvl="1"/>
            <a:r>
              <a:rPr lang="en-US" altLang="en-US" sz="2000"/>
              <a:t>Triggers</a:t>
            </a:r>
          </a:p>
          <a:p>
            <a:pPr lvl="1"/>
            <a:r>
              <a:rPr lang="en-US" altLang="en-US" sz="2000"/>
              <a:t>User-defined types</a:t>
            </a:r>
          </a:p>
          <a:p>
            <a:pPr lvl="1"/>
            <a:r>
              <a:rPr lang="en-US" altLang="en-US" sz="2000"/>
              <a:t>Aggregates</a:t>
            </a:r>
          </a:p>
          <a:p>
            <a:pPr lvl="1"/>
            <a:endParaRPr lang="en-US" altLang="en-US" sz="2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D01C2EE0-4A37-445F-BFF6-5E14950D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D9EFE15A-D67C-4A94-876B-6E73C404CAF1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28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799D5E4-9B17-4210-BD12-DB84BEAD6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Recommended Practices</a:t>
            </a:r>
          </a:p>
        </p:txBody>
      </p:sp>
      <p:grpSp>
        <p:nvGrpSpPr>
          <p:cNvPr id="30724" name="Group 3">
            <a:extLst>
              <a:ext uri="{FF2B5EF4-FFF2-40B4-BE49-F238E27FC236}">
                <a16:creationId xmlns:a16="http://schemas.microsoft.com/office/drawing/2014/main" id="{760AA1BE-C796-482C-8E6F-F673673CF74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27263"/>
            <a:ext cx="8239125" cy="687387"/>
            <a:chOff x="288" y="1632"/>
            <a:chExt cx="5190" cy="433"/>
          </a:xfrm>
        </p:grpSpPr>
        <p:sp>
          <p:nvSpPr>
            <p:cNvPr id="689156" name="Rectangle 4">
              <a:extLst>
                <a:ext uri="{FF2B5EF4-FFF2-40B4-BE49-F238E27FC236}">
                  <a16:creationId xmlns:a16="http://schemas.microsoft.com/office/drawing/2014/main" id="{EA0963CA-3879-4980-9D70-FB21EFB06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705"/>
              <a:ext cx="4834" cy="360"/>
            </a:xfrm>
            <a:prstGeom prst="rect">
              <a:avLst/>
            </a:prstGeom>
            <a:gradFill rotWithShape="0">
              <a:gsLst>
                <a:gs pos="0">
                  <a:srgbClr val="FDC0E5">
                    <a:gamma/>
                    <a:tint val="0"/>
                    <a:invGamma/>
                  </a:srgbClr>
                </a:gs>
                <a:gs pos="100000">
                  <a:srgbClr val="FDC0E5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marL="223838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rPr>
                <a:t>Use ANSI SQL Syntax</a:t>
              </a: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  <p:grpSp>
          <p:nvGrpSpPr>
            <p:cNvPr id="30746" name="Group 5">
              <a:extLst>
                <a:ext uri="{FF2B5EF4-FFF2-40B4-BE49-F238E27FC236}">
                  <a16:creationId xmlns:a16="http://schemas.microsoft.com/office/drawing/2014/main" id="{7409D07E-6B37-4F92-A828-E7B699D390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632"/>
              <a:ext cx="455" cy="429"/>
              <a:chOff x="288" y="1632"/>
              <a:chExt cx="455" cy="429"/>
            </a:xfrm>
          </p:grpSpPr>
          <p:sp>
            <p:nvSpPr>
              <p:cNvPr id="689158" name="Rectangle 6">
                <a:extLst>
                  <a:ext uri="{FF2B5EF4-FFF2-40B4-BE49-F238E27FC236}">
                    <a16:creationId xmlns:a16="http://schemas.microsoft.com/office/drawing/2014/main" id="{F0751EC5-E1BA-45B5-BF11-C0339FA7E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709"/>
                <a:ext cx="352" cy="3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9159" name="Freeform 7">
                <a:extLst>
                  <a:ext uri="{FF2B5EF4-FFF2-40B4-BE49-F238E27FC236}">
                    <a16:creationId xmlns:a16="http://schemas.microsoft.com/office/drawing/2014/main" id="{0A6276EB-9E71-425C-ADC3-54BC268C3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" y="1632"/>
                <a:ext cx="391" cy="363"/>
              </a:xfrm>
              <a:custGeom>
                <a:avLst/>
                <a:gdLst/>
                <a:ahLst/>
                <a:cxnLst>
                  <a:cxn ang="0">
                    <a:pos x="5" y="188"/>
                  </a:cxn>
                  <a:cxn ang="0">
                    <a:pos x="0" y="174"/>
                  </a:cxn>
                  <a:cxn ang="0">
                    <a:pos x="5" y="165"/>
                  </a:cxn>
                  <a:cxn ang="0">
                    <a:pos x="5" y="156"/>
                  </a:cxn>
                  <a:cxn ang="0">
                    <a:pos x="9" y="147"/>
                  </a:cxn>
                  <a:cxn ang="0">
                    <a:pos x="14" y="142"/>
                  </a:cxn>
                  <a:cxn ang="0">
                    <a:pos x="23" y="133"/>
                  </a:cxn>
                  <a:cxn ang="0">
                    <a:pos x="32" y="128"/>
                  </a:cxn>
                  <a:cxn ang="0">
                    <a:pos x="41" y="115"/>
                  </a:cxn>
                  <a:cxn ang="0">
                    <a:pos x="50" y="115"/>
                  </a:cxn>
                  <a:cxn ang="0">
                    <a:pos x="60" y="110"/>
                  </a:cxn>
                  <a:cxn ang="0">
                    <a:pos x="69" y="110"/>
                  </a:cxn>
                  <a:cxn ang="0">
                    <a:pos x="78" y="115"/>
                  </a:cxn>
                  <a:cxn ang="0">
                    <a:pos x="87" y="124"/>
                  </a:cxn>
                  <a:cxn ang="0">
                    <a:pos x="92" y="128"/>
                  </a:cxn>
                  <a:cxn ang="0">
                    <a:pos x="96" y="142"/>
                  </a:cxn>
                  <a:cxn ang="0">
                    <a:pos x="96" y="156"/>
                  </a:cxn>
                  <a:cxn ang="0">
                    <a:pos x="96" y="170"/>
                  </a:cxn>
                  <a:cxn ang="0">
                    <a:pos x="101" y="188"/>
                  </a:cxn>
                  <a:cxn ang="0">
                    <a:pos x="106" y="202"/>
                  </a:cxn>
                  <a:cxn ang="0">
                    <a:pos x="110" y="215"/>
                  </a:cxn>
                  <a:cxn ang="0">
                    <a:pos x="115" y="225"/>
                  </a:cxn>
                  <a:cxn ang="0">
                    <a:pos x="128" y="225"/>
                  </a:cxn>
                  <a:cxn ang="0">
                    <a:pos x="358" y="5"/>
                  </a:cxn>
                  <a:cxn ang="0">
                    <a:pos x="367" y="5"/>
                  </a:cxn>
                  <a:cxn ang="0">
                    <a:pos x="372" y="0"/>
                  </a:cxn>
                  <a:cxn ang="0">
                    <a:pos x="381" y="5"/>
                  </a:cxn>
                  <a:cxn ang="0">
                    <a:pos x="390" y="9"/>
                  </a:cxn>
                  <a:cxn ang="0">
                    <a:pos x="390" y="55"/>
                  </a:cxn>
                  <a:cxn ang="0">
                    <a:pos x="390" y="64"/>
                  </a:cxn>
                  <a:cxn ang="0">
                    <a:pos x="385" y="73"/>
                  </a:cxn>
                  <a:cxn ang="0">
                    <a:pos x="381" y="78"/>
                  </a:cxn>
                  <a:cxn ang="0">
                    <a:pos x="376" y="82"/>
                  </a:cxn>
                  <a:cxn ang="0">
                    <a:pos x="128" y="335"/>
                  </a:cxn>
                  <a:cxn ang="0">
                    <a:pos x="106" y="353"/>
                  </a:cxn>
                  <a:cxn ang="0">
                    <a:pos x="87" y="357"/>
                  </a:cxn>
                  <a:cxn ang="0">
                    <a:pos x="64" y="357"/>
                  </a:cxn>
                  <a:cxn ang="0">
                    <a:pos x="50" y="353"/>
                  </a:cxn>
                  <a:cxn ang="0">
                    <a:pos x="32" y="344"/>
                  </a:cxn>
                  <a:cxn ang="0">
                    <a:pos x="23" y="330"/>
                  </a:cxn>
                  <a:cxn ang="0">
                    <a:pos x="14" y="316"/>
                  </a:cxn>
                </a:cxnLst>
                <a:rect l="0" t="0" r="r" b="b"/>
                <a:pathLst>
                  <a:path w="391" h="363">
                    <a:moveTo>
                      <a:pt x="9" y="302"/>
                    </a:moveTo>
                    <a:lnTo>
                      <a:pt x="5" y="188"/>
                    </a:lnTo>
                    <a:lnTo>
                      <a:pt x="0" y="183"/>
                    </a:lnTo>
                    <a:lnTo>
                      <a:pt x="0" y="174"/>
                    </a:lnTo>
                    <a:lnTo>
                      <a:pt x="0" y="170"/>
                    </a:lnTo>
                    <a:lnTo>
                      <a:pt x="5" y="165"/>
                    </a:lnTo>
                    <a:lnTo>
                      <a:pt x="5" y="160"/>
                    </a:lnTo>
                    <a:lnTo>
                      <a:pt x="5" y="156"/>
                    </a:lnTo>
                    <a:lnTo>
                      <a:pt x="5" y="151"/>
                    </a:lnTo>
                    <a:lnTo>
                      <a:pt x="9" y="147"/>
                    </a:lnTo>
                    <a:lnTo>
                      <a:pt x="14" y="147"/>
                    </a:lnTo>
                    <a:lnTo>
                      <a:pt x="14" y="142"/>
                    </a:lnTo>
                    <a:lnTo>
                      <a:pt x="18" y="137"/>
                    </a:lnTo>
                    <a:lnTo>
                      <a:pt x="23" y="133"/>
                    </a:lnTo>
                    <a:lnTo>
                      <a:pt x="28" y="133"/>
                    </a:lnTo>
                    <a:lnTo>
                      <a:pt x="32" y="128"/>
                    </a:lnTo>
                    <a:lnTo>
                      <a:pt x="37" y="119"/>
                    </a:lnTo>
                    <a:lnTo>
                      <a:pt x="41" y="115"/>
                    </a:lnTo>
                    <a:lnTo>
                      <a:pt x="46" y="115"/>
                    </a:lnTo>
                    <a:lnTo>
                      <a:pt x="50" y="115"/>
                    </a:lnTo>
                    <a:lnTo>
                      <a:pt x="55" y="110"/>
                    </a:lnTo>
                    <a:lnTo>
                      <a:pt x="60" y="110"/>
                    </a:lnTo>
                    <a:lnTo>
                      <a:pt x="64" y="110"/>
                    </a:lnTo>
                    <a:lnTo>
                      <a:pt x="69" y="110"/>
                    </a:lnTo>
                    <a:lnTo>
                      <a:pt x="73" y="115"/>
                    </a:lnTo>
                    <a:lnTo>
                      <a:pt x="78" y="115"/>
                    </a:lnTo>
                    <a:lnTo>
                      <a:pt x="87" y="119"/>
                    </a:lnTo>
                    <a:lnTo>
                      <a:pt x="87" y="124"/>
                    </a:lnTo>
                    <a:lnTo>
                      <a:pt x="92" y="124"/>
                    </a:lnTo>
                    <a:lnTo>
                      <a:pt x="92" y="128"/>
                    </a:lnTo>
                    <a:lnTo>
                      <a:pt x="96" y="137"/>
                    </a:lnTo>
                    <a:lnTo>
                      <a:pt x="96" y="142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96" y="165"/>
                    </a:lnTo>
                    <a:lnTo>
                      <a:pt x="96" y="170"/>
                    </a:lnTo>
                    <a:lnTo>
                      <a:pt x="96" y="179"/>
                    </a:lnTo>
                    <a:lnTo>
                      <a:pt x="101" y="188"/>
                    </a:lnTo>
                    <a:lnTo>
                      <a:pt x="101" y="192"/>
                    </a:lnTo>
                    <a:lnTo>
                      <a:pt x="106" y="202"/>
                    </a:lnTo>
                    <a:lnTo>
                      <a:pt x="106" y="206"/>
                    </a:lnTo>
                    <a:lnTo>
                      <a:pt x="110" y="215"/>
                    </a:lnTo>
                    <a:lnTo>
                      <a:pt x="115" y="220"/>
                    </a:lnTo>
                    <a:lnTo>
                      <a:pt x="115" y="225"/>
                    </a:lnTo>
                    <a:lnTo>
                      <a:pt x="119" y="225"/>
                    </a:lnTo>
                    <a:lnTo>
                      <a:pt x="128" y="225"/>
                    </a:lnTo>
                    <a:lnTo>
                      <a:pt x="353" y="9"/>
                    </a:lnTo>
                    <a:lnTo>
                      <a:pt x="358" y="5"/>
                    </a:lnTo>
                    <a:lnTo>
                      <a:pt x="362" y="5"/>
                    </a:lnTo>
                    <a:lnTo>
                      <a:pt x="367" y="5"/>
                    </a:lnTo>
                    <a:lnTo>
                      <a:pt x="367" y="0"/>
                    </a:lnTo>
                    <a:lnTo>
                      <a:pt x="372" y="0"/>
                    </a:lnTo>
                    <a:lnTo>
                      <a:pt x="376" y="0"/>
                    </a:lnTo>
                    <a:lnTo>
                      <a:pt x="381" y="5"/>
                    </a:lnTo>
                    <a:lnTo>
                      <a:pt x="385" y="5"/>
                    </a:lnTo>
                    <a:lnTo>
                      <a:pt x="390" y="9"/>
                    </a:lnTo>
                    <a:lnTo>
                      <a:pt x="390" y="14"/>
                    </a:lnTo>
                    <a:lnTo>
                      <a:pt x="390" y="55"/>
                    </a:lnTo>
                    <a:lnTo>
                      <a:pt x="390" y="60"/>
                    </a:lnTo>
                    <a:lnTo>
                      <a:pt x="390" y="64"/>
                    </a:lnTo>
                    <a:lnTo>
                      <a:pt x="385" y="69"/>
                    </a:lnTo>
                    <a:lnTo>
                      <a:pt x="385" y="73"/>
                    </a:lnTo>
                    <a:lnTo>
                      <a:pt x="385" y="78"/>
                    </a:lnTo>
                    <a:lnTo>
                      <a:pt x="381" y="78"/>
                    </a:lnTo>
                    <a:lnTo>
                      <a:pt x="381" y="82"/>
                    </a:lnTo>
                    <a:lnTo>
                      <a:pt x="376" y="82"/>
                    </a:lnTo>
                    <a:lnTo>
                      <a:pt x="376" y="87"/>
                    </a:lnTo>
                    <a:lnTo>
                      <a:pt x="128" y="335"/>
                    </a:lnTo>
                    <a:lnTo>
                      <a:pt x="115" y="344"/>
                    </a:lnTo>
                    <a:lnTo>
                      <a:pt x="106" y="353"/>
                    </a:lnTo>
                    <a:lnTo>
                      <a:pt x="96" y="357"/>
                    </a:lnTo>
                    <a:lnTo>
                      <a:pt x="87" y="357"/>
                    </a:lnTo>
                    <a:lnTo>
                      <a:pt x="73" y="362"/>
                    </a:lnTo>
                    <a:lnTo>
                      <a:pt x="64" y="357"/>
                    </a:lnTo>
                    <a:lnTo>
                      <a:pt x="60" y="357"/>
                    </a:lnTo>
                    <a:lnTo>
                      <a:pt x="50" y="353"/>
                    </a:lnTo>
                    <a:lnTo>
                      <a:pt x="41" y="348"/>
                    </a:lnTo>
                    <a:lnTo>
                      <a:pt x="32" y="344"/>
                    </a:lnTo>
                    <a:lnTo>
                      <a:pt x="28" y="335"/>
                    </a:lnTo>
                    <a:lnTo>
                      <a:pt x="23" y="330"/>
                    </a:lnTo>
                    <a:lnTo>
                      <a:pt x="14" y="321"/>
                    </a:lnTo>
                    <a:lnTo>
                      <a:pt x="14" y="316"/>
                    </a:lnTo>
                    <a:lnTo>
                      <a:pt x="9" y="3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53882" dir="2700000" algn="ctr" rotWithShape="0">
                  <a:srgbClr val="009999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30725" name="Group 8">
            <a:extLst>
              <a:ext uri="{FF2B5EF4-FFF2-40B4-BE49-F238E27FC236}">
                <a16:creationId xmlns:a16="http://schemas.microsoft.com/office/drawing/2014/main" id="{C3A88C6F-8F07-4463-9D1D-304EA0C06FD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17613"/>
            <a:ext cx="8239125" cy="687387"/>
            <a:chOff x="288" y="912"/>
            <a:chExt cx="5190" cy="433"/>
          </a:xfrm>
        </p:grpSpPr>
        <p:sp>
          <p:nvSpPr>
            <p:cNvPr id="689161" name="Rectangle 9">
              <a:extLst>
                <a:ext uri="{FF2B5EF4-FFF2-40B4-BE49-F238E27FC236}">
                  <a16:creationId xmlns:a16="http://schemas.microsoft.com/office/drawing/2014/main" id="{FC0A053D-BC09-4C5D-9324-BA7BA001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985"/>
              <a:ext cx="4834" cy="360"/>
            </a:xfrm>
            <a:prstGeom prst="rect">
              <a:avLst/>
            </a:prstGeom>
            <a:gradFill rotWithShape="0">
              <a:gsLst>
                <a:gs pos="0">
                  <a:srgbClr val="FDC0E5">
                    <a:gamma/>
                    <a:tint val="0"/>
                    <a:invGamma/>
                  </a:srgbClr>
                </a:gs>
                <a:gs pos="100000">
                  <a:srgbClr val="FDC0E5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marL="223838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rPr>
                <a:t>Keep Business Logic on the Server As Stored Procedures</a:t>
              </a: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  <p:grpSp>
          <p:nvGrpSpPr>
            <p:cNvPr id="30742" name="Group 10">
              <a:extLst>
                <a:ext uri="{FF2B5EF4-FFF2-40B4-BE49-F238E27FC236}">
                  <a16:creationId xmlns:a16="http://schemas.microsoft.com/office/drawing/2014/main" id="{64CE87EA-773A-40C6-9E0E-F95B0BA459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912"/>
              <a:ext cx="455" cy="429"/>
              <a:chOff x="288" y="912"/>
              <a:chExt cx="455" cy="429"/>
            </a:xfrm>
          </p:grpSpPr>
          <p:sp>
            <p:nvSpPr>
              <p:cNvPr id="689163" name="Rectangle 11">
                <a:extLst>
                  <a:ext uri="{FF2B5EF4-FFF2-40B4-BE49-F238E27FC236}">
                    <a16:creationId xmlns:a16="http://schemas.microsoft.com/office/drawing/2014/main" id="{AECC649B-B274-4DE9-9C12-B4F60BF212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989"/>
                <a:ext cx="352" cy="3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9164" name="Freeform 12">
                <a:extLst>
                  <a:ext uri="{FF2B5EF4-FFF2-40B4-BE49-F238E27FC236}">
                    <a16:creationId xmlns:a16="http://schemas.microsoft.com/office/drawing/2014/main" id="{08F80239-53D3-4430-A3BF-A18A2987F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" y="912"/>
                <a:ext cx="391" cy="363"/>
              </a:xfrm>
              <a:custGeom>
                <a:avLst/>
                <a:gdLst/>
                <a:ahLst/>
                <a:cxnLst>
                  <a:cxn ang="0">
                    <a:pos x="5" y="188"/>
                  </a:cxn>
                  <a:cxn ang="0">
                    <a:pos x="0" y="174"/>
                  </a:cxn>
                  <a:cxn ang="0">
                    <a:pos x="5" y="165"/>
                  </a:cxn>
                  <a:cxn ang="0">
                    <a:pos x="5" y="156"/>
                  </a:cxn>
                  <a:cxn ang="0">
                    <a:pos x="9" y="147"/>
                  </a:cxn>
                  <a:cxn ang="0">
                    <a:pos x="14" y="142"/>
                  </a:cxn>
                  <a:cxn ang="0">
                    <a:pos x="23" y="133"/>
                  </a:cxn>
                  <a:cxn ang="0">
                    <a:pos x="32" y="128"/>
                  </a:cxn>
                  <a:cxn ang="0">
                    <a:pos x="41" y="115"/>
                  </a:cxn>
                  <a:cxn ang="0">
                    <a:pos x="50" y="115"/>
                  </a:cxn>
                  <a:cxn ang="0">
                    <a:pos x="60" y="110"/>
                  </a:cxn>
                  <a:cxn ang="0">
                    <a:pos x="69" y="110"/>
                  </a:cxn>
                  <a:cxn ang="0">
                    <a:pos x="78" y="115"/>
                  </a:cxn>
                  <a:cxn ang="0">
                    <a:pos x="87" y="124"/>
                  </a:cxn>
                  <a:cxn ang="0">
                    <a:pos x="92" y="128"/>
                  </a:cxn>
                  <a:cxn ang="0">
                    <a:pos x="96" y="142"/>
                  </a:cxn>
                  <a:cxn ang="0">
                    <a:pos x="96" y="156"/>
                  </a:cxn>
                  <a:cxn ang="0">
                    <a:pos x="96" y="170"/>
                  </a:cxn>
                  <a:cxn ang="0">
                    <a:pos x="101" y="188"/>
                  </a:cxn>
                  <a:cxn ang="0">
                    <a:pos x="106" y="202"/>
                  </a:cxn>
                  <a:cxn ang="0">
                    <a:pos x="110" y="215"/>
                  </a:cxn>
                  <a:cxn ang="0">
                    <a:pos x="115" y="225"/>
                  </a:cxn>
                  <a:cxn ang="0">
                    <a:pos x="128" y="225"/>
                  </a:cxn>
                  <a:cxn ang="0">
                    <a:pos x="358" y="5"/>
                  </a:cxn>
                  <a:cxn ang="0">
                    <a:pos x="367" y="5"/>
                  </a:cxn>
                  <a:cxn ang="0">
                    <a:pos x="372" y="0"/>
                  </a:cxn>
                  <a:cxn ang="0">
                    <a:pos x="381" y="5"/>
                  </a:cxn>
                  <a:cxn ang="0">
                    <a:pos x="390" y="9"/>
                  </a:cxn>
                  <a:cxn ang="0">
                    <a:pos x="390" y="55"/>
                  </a:cxn>
                  <a:cxn ang="0">
                    <a:pos x="390" y="64"/>
                  </a:cxn>
                  <a:cxn ang="0">
                    <a:pos x="385" y="73"/>
                  </a:cxn>
                  <a:cxn ang="0">
                    <a:pos x="381" y="78"/>
                  </a:cxn>
                  <a:cxn ang="0">
                    <a:pos x="376" y="82"/>
                  </a:cxn>
                  <a:cxn ang="0">
                    <a:pos x="128" y="335"/>
                  </a:cxn>
                  <a:cxn ang="0">
                    <a:pos x="106" y="353"/>
                  </a:cxn>
                  <a:cxn ang="0">
                    <a:pos x="87" y="357"/>
                  </a:cxn>
                  <a:cxn ang="0">
                    <a:pos x="64" y="357"/>
                  </a:cxn>
                  <a:cxn ang="0">
                    <a:pos x="50" y="353"/>
                  </a:cxn>
                  <a:cxn ang="0">
                    <a:pos x="32" y="344"/>
                  </a:cxn>
                  <a:cxn ang="0">
                    <a:pos x="23" y="330"/>
                  </a:cxn>
                  <a:cxn ang="0">
                    <a:pos x="14" y="316"/>
                  </a:cxn>
                </a:cxnLst>
                <a:rect l="0" t="0" r="r" b="b"/>
                <a:pathLst>
                  <a:path w="391" h="363">
                    <a:moveTo>
                      <a:pt x="9" y="302"/>
                    </a:moveTo>
                    <a:lnTo>
                      <a:pt x="5" y="188"/>
                    </a:lnTo>
                    <a:lnTo>
                      <a:pt x="0" y="183"/>
                    </a:lnTo>
                    <a:lnTo>
                      <a:pt x="0" y="174"/>
                    </a:lnTo>
                    <a:lnTo>
                      <a:pt x="0" y="170"/>
                    </a:lnTo>
                    <a:lnTo>
                      <a:pt x="5" y="165"/>
                    </a:lnTo>
                    <a:lnTo>
                      <a:pt x="5" y="160"/>
                    </a:lnTo>
                    <a:lnTo>
                      <a:pt x="5" y="156"/>
                    </a:lnTo>
                    <a:lnTo>
                      <a:pt x="5" y="151"/>
                    </a:lnTo>
                    <a:lnTo>
                      <a:pt x="9" y="147"/>
                    </a:lnTo>
                    <a:lnTo>
                      <a:pt x="14" y="147"/>
                    </a:lnTo>
                    <a:lnTo>
                      <a:pt x="14" y="142"/>
                    </a:lnTo>
                    <a:lnTo>
                      <a:pt x="18" y="137"/>
                    </a:lnTo>
                    <a:lnTo>
                      <a:pt x="23" y="133"/>
                    </a:lnTo>
                    <a:lnTo>
                      <a:pt x="28" y="133"/>
                    </a:lnTo>
                    <a:lnTo>
                      <a:pt x="32" y="128"/>
                    </a:lnTo>
                    <a:lnTo>
                      <a:pt x="37" y="119"/>
                    </a:lnTo>
                    <a:lnTo>
                      <a:pt x="41" y="115"/>
                    </a:lnTo>
                    <a:lnTo>
                      <a:pt x="46" y="115"/>
                    </a:lnTo>
                    <a:lnTo>
                      <a:pt x="50" y="115"/>
                    </a:lnTo>
                    <a:lnTo>
                      <a:pt x="55" y="110"/>
                    </a:lnTo>
                    <a:lnTo>
                      <a:pt x="60" y="110"/>
                    </a:lnTo>
                    <a:lnTo>
                      <a:pt x="64" y="110"/>
                    </a:lnTo>
                    <a:lnTo>
                      <a:pt x="69" y="110"/>
                    </a:lnTo>
                    <a:lnTo>
                      <a:pt x="73" y="115"/>
                    </a:lnTo>
                    <a:lnTo>
                      <a:pt x="78" y="115"/>
                    </a:lnTo>
                    <a:lnTo>
                      <a:pt x="87" y="119"/>
                    </a:lnTo>
                    <a:lnTo>
                      <a:pt x="87" y="124"/>
                    </a:lnTo>
                    <a:lnTo>
                      <a:pt x="92" y="124"/>
                    </a:lnTo>
                    <a:lnTo>
                      <a:pt x="92" y="128"/>
                    </a:lnTo>
                    <a:lnTo>
                      <a:pt x="96" y="137"/>
                    </a:lnTo>
                    <a:lnTo>
                      <a:pt x="96" y="142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96" y="165"/>
                    </a:lnTo>
                    <a:lnTo>
                      <a:pt x="96" y="170"/>
                    </a:lnTo>
                    <a:lnTo>
                      <a:pt x="96" y="179"/>
                    </a:lnTo>
                    <a:lnTo>
                      <a:pt x="101" y="188"/>
                    </a:lnTo>
                    <a:lnTo>
                      <a:pt x="101" y="192"/>
                    </a:lnTo>
                    <a:lnTo>
                      <a:pt x="106" y="202"/>
                    </a:lnTo>
                    <a:lnTo>
                      <a:pt x="106" y="206"/>
                    </a:lnTo>
                    <a:lnTo>
                      <a:pt x="110" y="215"/>
                    </a:lnTo>
                    <a:lnTo>
                      <a:pt x="115" y="220"/>
                    </a:lnTo>
                    <a:lnTo>
                      <a:pt x="115" y="225"/>
                    </a:lnTo>
                    <a:lnTo>
                      <a:pt x="119" y="225"/>
                    </a:lnTo>
                    <a:lnTo>
                      <a:pt x="128" y="225"/>
                    </a:lnTo>
                    <a:lnTo>
                      <a:pt x="353" y="9"/>
                    </a:lnTo>
                    <a:lnTo>
                      <a:pt x="358" y="5"/>
                    </a:lnTo>
                    <a:lnTo>
                      <a:pt x="362" y="5"/>
                    </a:lnTo>
                    <a:lnTo>
                      <a:pt x="367" y="5"/>
                    </a:lnTo>
                    <a:lnTo>
                      <a:pt x="367" y="0"/>
                    </a:lnTo>
                    <a:lnTo>
                      <a:pt x="372" y="0"/>
                    </a:lnTo>
                    <a:lnTo>
                      <a:pt x="376" y="0"/>
                    </a:lnTo>
                    <a:lnTo>
                      <a:pt x="381" y="5"/>
                    </a:lnTo>
                    <a:lnTo>
                      <a:pt x="385" y="5"/>
                    </a:lnTo>
                    <a:lnTo>
                      <a:pt x="390" y="9"/>
                    </a:lnTo>
                    <a:lnTo>
                      <a:pt x="390" y="14"/>
                    </a:lnTo>
                    <a:lnTo>
                      <a:pt x="390" y="55"/>
                    </a:lnTo>
                    <a:lnTo>
                      <a:pt x="390" y="60"/>
                    </a:lnTo>
                    <a:lnTo>
                      <a:pt x="390" y="64"/>
                    </a:lnTo>
                    <a:lnTo>
                      <a:pt x="385" y="69"/>
                    </a:lnTo>
                    <a:lnTo>
                      <a:pt x="385" y="73"/>
                    </a:lnTo>
                    <a:lnTo>
                      <a:pt x="385" y="78"/>
                    </a:lnTo>
                    <a:lnTo>
                      <a:pt x="381" y="78"/>
                    </a:lnTo>
                    <a:lnTo>
                      <a:pt x="381" y="82"/>
                    </a:lnTo>
                    <a:lnTo>
                      <a:pt x="376" y="82"/>
                    </a:lnTo>
                    <a:lnTo>
                      <a:pt x="376" y="87"/>
                    </a:lnTo>
                    <a:lnTo>
                      <a:pt x="128" y="335"/>
                    </a:lnTo>
                    <a:lnTo>
                      <a:pt x="115" y="344"/>
                    </a:lnTo>
                    <a:lnTo>
                      <a:pt x="106" y="353"/>
                    </a:lnTo>
                    <a:lnTo>
                      <a:pt x="96" y="357"/>
                    </a:lnTo>
                    <a:lnTo>
                      <a:pt x="87" y="357"/>
                    </a:lnTo>
                    <a:lnTo>
                      <a:pt x="73" y="362"/>
                    </a:lnTo>
                    <a:lnTo>
                      <a:pt x="64" y="357"/>
                    </a:lnTo>
                    <a:lnTo>
                      <a:pt x="60" y="357"/>
                    </a:lnTo>
                    <a:lnTo>
                      <a:pt x="50" y="353"/>
                    </a:lnTo>
                    <a:lnTo>
                      <a:pt x="41" y="348"/>
                    </a:lnTo>
                    <a:lnTo>
                      <a:pt x="32" y="344"/>
                    </a:lnTo>
                    <a:lnTo>
                      <a:pt x="28" y="335"/>
                    </a:lnTo>
                    <a:lnTo>
                      <a:pt x="23" y="330"/>
                    </a:lnTo>
                    <a:lnTo>
                      <a:pt x="14" y="321"/>
                    </a:lnTo>
                    <a:lnTo>
                      <a:pt x="14" y="316"/>
                    </a:lnTo>
                    <a:lnTo>
                      <a:pt x="9" y="3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53882" dir="2700000" algn="ctr" rotWithShape="0">
                  <a:srgbClr val="009999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30726" name="Group 13">
            <a:extLst>
              <a:ext uri="{FF2B5EF4-FFF2-40B4-BE49-F238E27FC236}">
                <a16:creationId xmlns:a16="http://schemas.microsoft.com/office/drawing/2014/main" id="{9CE2E759-567D-4AD0-859D-9DE3FBA405C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246563"/>
            <a:ext cx="8239125" cy="687387"/>
            <a:chOff x="288" y="1632"/>
            <a:chExt cx="5190" cy="433"/>
          </a:xfrm>
        </p:grpSpPr>
        <p:sp>
          <p:nvSpPr>
            <p:cNvPr id="689166" name="Rectangle 14">
              <a:extLst>
                <a:ext uri="{FF2B5EF4-FFF2-40B4-BE49-F238E27FC236}">
                  <a16:creationId xmlns:a16="http://schemas.microsoft.com/office/drawing/2014/main" id="{BEF680B8-E167-4E29-B725-5318B71EF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705"/>
              <a:ext cx="4834" cy="360"/>
            </a:xfrm>
            <a:prstGeom prst="rect">
              <a:avLst/>
            </a:prstGeom>
            <a:gradFill rotWithShape="0">
              <a:gsLst>
                <a:gs pos="0">
                  <a:srgbClr val="FDC0E5">
                    <a:gamma/>
                    <a:tint val="0"/>
                    <a:invGamma/>
                  </a:srgbClr>
                </a:gs>
                <a:gs pos="100000">
                  <a:srgbClr val="FDC0E5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marL="223838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rPr>
                <a:t>Save Statements As Scripts and Comment Them Thoroughly</a:t>
              </a: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  <p:grpSp>
          <p:nvGrpSpPr>
            <p:cNvPr id="30738" name="Group 15">
              <a:extLst>
                <a:ext uri="{FF2B5EF4-FFF2-40B4-BE49-F238E27FC236}">
                  <a16:creationId xmlns:a16="http://schemas.microsoft.com/office/drawing/2014/main" id="{FEA1BB1A-4578-4C67-85D6-B66B67B74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632"/>
              <a:ext cx="455" cy="429"/>
              <a:chOff x="288" y="1632"/>
              <a:chExt cx="455" cy="429"/>
            </a:xfrm>
          </p:grpSpPr>
          <p:sp>
            <p:nvSpPr>
              <p:cNvPr id="689168" name="Rectangle 16">
                <a:extLst>
                  <a:ext uri="{FF2B5EF4-FFF2-40B4-BE49-F238E27FC236}">
                    <a16:creationId xmlns:a16="http://schemas.microsoft.com/office/drawing/2014/main" id="{EC5D10C1-049D-458C-8E7F-4AA7FEB54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709"/>
                <a:ext cx="352" cy="3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9169" name="Freeform 17">
                <a:extLst>
                  <a:ext uri="{FF2B5EF4-FFF2-40B4-BE49-F238E27FC236}">
                    <a16:creationId xmlns:a16="http://schemas.microsoft.com/office/drawing/2014/main" id="{44ED00A2-284C-4F37-9BEB-277905EE0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" y="1632"/>
                <a:ext cx="391" cy="363"/>
              </a:xfrm>
              <a:custGeom>
                <a:avLst/>
                <a:gdLst/>
                <a:ahLst/>
                <a:cxnLst>
                  <a:cxn ang="0">
                    <a:pos x="5" y="188"/>
                  </a:cxn>
                  <a:cxn ang="0">
                    <a:pos x="0" y="174"/>
                  </a:cxn>
                  <a:cxn ang="0">
                    <a:pos x="5" y="165"/>
                  </a:cxn>
                  <a:cxn ang="0">
                    <a:pos x="5" y="156"/>
                  </a:cxn>
                  <a:cxn ang="0">
                    <a:pos x="9" y="147"/>
                  </a:cxn>
                  <a:cxn ang="0">
                    <a:pos x="14" y="142"/>
                  </a:cxn>
                  <a:cxn ang="0">
                    <a:pos x="23" y="133"/>
                  </a:cxn>
                  <a:cxn ang="0">
                    <a:pos x="32" y="128"/>
                  </a:cxn>
                  <a:cxn ang="0">
                    <a:pos x="41" y="115"/>
                  </a:cxn>
                  <a:cxn ang="0">
                    <a:pos x="50" y="115"/>
                  </a:cxn>
                  <a:cxn ang="0">
                    <a:pos x="60" y="110"/>
                  </a:cxn>
                  <a:cxn ang="0">
                    <a:pos x="69" y="110"/>
                  </a:cxn>
                  <a:cxn ang="0">
                    <a:pos x="78" y="115"/>
                  </a:cxn>
                  <a:cxn ang="0">
                    <a:pos x="87" y="124"/>
                  </a:cxn>
                  <a:cxn ang="0">
                    <a:pos x="92" y="128"/>
                  </a:cxn>
                  <a:cxn ang="0">
                    <a:pos x="96" y="142"/>
                  </a:cxn>
                  <a:cxn ang="0">
                    <a:pos x="96" y="156"/>
                  </a:cxn>
                  <a:cxn ang="0">
                    <a:pos x="96" y="170"/>
                  </a:cxn>
                  <a:cxn ang="0">
                    <a:pos x="101" y="188"/>
                  </a:cxn>
                  <a:cxn ang="0">
                    <a:pos x="106" y="202"/>
                  </a:cxn>
                  <a:cxn ang="0">
                    <a:pos x="110" y="215"/>
                  </a:cxn>
                  <a:cxn ang="0">
                    <a:pos x="115" y="225"/>
                  </a:cxn>
                  <a:cxn ang="0">
                    <a:pos x="128" y="225"/>
                  </a:cxn>
                  <a:cxn ang="0">
                    <a:pos x="358" y="5"/>
                  </a:cxn>
                  <a:cxn ang="0">
                    <a:pos x="367" y="5"/>
                  </a:cxn>
                  <a:cxn ang="0">
                    <a:pos x="372" y="0"/>
                  </a:cxn>
                  <a:cxn ang="0">
                    <a:pos x="381" y="5"/>
                  </a:cxn>
                  <a:cxn ang="0">
                    <a:pos x="390" y="9"/>
                  </a:cxn>
                  <a:cxn ang="0">
                    <a:pos x="390" y="55"/>
                  </a:cxn>
                  <a:cxn ang="0">
                    <a:pos x="390" y="64"/>
                  </a:cxn>
                  <a:cxn ang="0">
                    <a:pos x="385" y="73"/>
                  </a:cxn>
                  <a:cxn ang="0">
                    <a:pos x="381" y="78"/>
                  </a:cxn>
                  <a:cxn ang="0">
                    <a:pos x="376" y="82"/>
                  </a:cxn>
                  <a:cxn ang="0">
                    <a:pos x="128" y="335"/>
                  </a:cxn>
                  <a:cxn ang="0">
                    <a:pos x="106" y="353"/>
                  </a:cxn>
                  <a:cxn ang="0">
                    <a:pos x="87" y="357"/>
                  </a:cxn>
                  <a:cxn ang="0">
                    <a:pos x="64" y="357"/>
                  </a:cxn>
                  <a:cxn ang="0">
                    <a:pos x="50" y="353"/>
                  </a:cxn>
                  <a:cxn ang="0">
                    <a:pos x="32" y="344"/>
                  </a:cxn>
                  <a:cxn ang="0">
                    <a:pos x="23" y="330"/>
                  </a:cxn>
                  <a:cxn ang="0">
                    <a:pos x="14" y="316"/>
                  </a:cxn>
                </a:cxnLst>
                <a:rect l="0" t="0" r="r" b="b"/>
                <a:pathLst>
                  <a:path w="391" h="363">
                    <a:moveTo>
                      <a:pt x="9" y="302"/>
                    </a:moveTo>
                    <a:lnTo>
                      <a:pt x="5" y="188"/>
                    </a:lnTo>
                    <a:lnTo>
                      <a:pt x="0" y="183"/>
                    </a:lnTo>
                    <a:lnTo>
                      <a:pt x="0" y="174"/>
                    </a:lnTo>
                    <a:lnTo>
                      <a:pt x="0" y="170"/>
                    </a:lnTo>
                    <a:lnTo>
                      <a:pt x="5" y="165"/>
                    </a:lnTo>
                    <a:lnTo>
                      <a:pt x="5" y="160"/>
                    </a:lnTo>
                    <a:lnTo>
                      <a:pt x="5" y="156"/>
                    </a:lnTo>
                    <a:lnTo>
                      <a:pt x="5" y="151"/>
                    </a:lnTo>
                    <a:lnTo>
                      <a:pt x="9" y="147"/>
                    </a:lnTo>
                    <a:lnTo>
                      <a:pt x="14" y="147"/>
                    </a:lnTo>
                    <a:lnTo>
                      <a:pt x="14" y="142"/>
                    </a:lnTo>
                    <a:lnTo>
                      <a:pt x="18" y="137"/>
                    </a:lnTo>
                    <a:lnTo>
                      <a:pt x="23" y="133"/>
                    </a:lnTo>
                    <a:lnTo>
                      <a:pt x="28" y="133"/>
                    </a:lnTo>
                    <a:lnTo>
                      <a:pt x="32" y="128"/>
                    </a:lnTo>
                    <a:lnTo>
                      <a:pt x="37" y="119"/>
                    </a:lnTo>
                    <a:lnTo>
                      <a:pt x="41" y="115"/>
                    </a:lnTo>
                    <a:lnTo>
                      <a:pt x="46" y="115"/>
                    </a:lnTo>
                    <a:lnTo>
                      <a:pt x="50" y="115"/>
                    </a:lnTo>
                    <a:lnTo>
                      <a:pt x="55" y="110"/>
                    </a:lnTo>
                    <a:lnTo>
                      <a:pt x="60" y="110"/>
                    </a:lnTo>
                    <a:lnTo>
                      <a:pt x="64" y="110"/>
                    </a:lnTo>
                    <a:lnTo>
                      <a:pt x="69" y="110"/>
                    </a:lnTo>
                    <a:lnTo>
                      <a:pt x="73" y="115"/>
                    </a:lnTo>
                    <a:lnTo>
                      <a:pt x="78" y="115"/>
                    </a:lnTo>
                    <a:lnTo>
                      <a:pt x="87" y="119"/>
                    </a:lnTo>
                    <a:lnTo>
                      <a:pt x="87" y="124"/>
                    </a:lnTo>
                    <a:lnTo>
                      <a:pt x="92" y="124"/>
                    </a:lnTo>
                    <a:lnTo>
                      <a:pt x="92" y="128"/>
                    </a:lnTo>
                    <a:lnTo>
                      <a:pt x="96" y="137"/>
                    </a:lnTo>
                    <a:lnTo>
                      <a:pt x="96" y="142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96" y="165"/>
                    </a:lnTo>
                    <a:lnTo>
                      <a:pt x="96" y="170"/>
                    </a:lnTo>
                    <a:lnTo>
                      <a:pt x="96" y="179"/>
                    </a:lnTo>
                    <a:lnTo>
                      <a:pt x="101" y="188"/>
                    </a:lnTo>
                    <a:lnTo>
                      <a:pt x="101" y="192"/>
                    </a:lnTo>
                    <a:lnTo>
                      <a:pt x="106" y="202"/>
                    </a:lnTo>
                    <a:lnTo>
                      <a:pt x="106" y="206"/>
                    </a:lnTo>
                    <a:lnTo>
                      <a:pt x="110" y="215"/>
                    </a:lnTo>
                    <a:lnTo>
                      <a:pt x="115" y="220"/>
                    </a:lnTo>
                    <a:lnTo>
                      <a:pt x="115" y="225"/>
                    </a:lnTo>
                    <a:lnTo>
                      <a:pt x="119" y="225"/>
                    </a:lnTo>
                    <a:lnTo>
                      <a:pt x="128" y="225"/>
                    </a:lnTo>
                    <a:lnTo>
                      <a:pt x="353" y="9"/>
                    </a:lnTo>
                    <a:lnTo>
                      <a:pt x="358" y="5"/>
                    </a:lnTo>
                    <a:lnTo>
                      <a:pt x="362" y="5"/>
                    </a:lnTo>
                    <a:lnTo>
                      <a:pt x="367" y="5"/>
                    </a:lnTo>
                    <a:lnTo>
                      <a:pt x="367" y="0"/>
                    </a:lnTo>
                    <a:lnTo>
                      <a:pt x="372" y="0"/>
                    </a:lnTo>
                    <a:lnTo>
                      <a:pt x="376" y="0"/>
                    </a:lnTo>
                    <a:lnTo>
                      <a:pt x="381" y="5"/>
                    </a:lnTo>
                    <a:lnTo>
                      <a:pt x="385" y="5"/>
                    </a:lnTo>
                    <a:lnTo>
                      <a:pt x="390" y="9"/>
                    </a:lnTo>
                    <a:lnTo>
                      <a:pt x="390" y="14"/>
                    </a:lnTo>
                    <a:lnTo>
                      <a:pt x="390" y="55"/>
                    </a:lnTo>
                    <a:lnTo>
                      <a:pt x="390" y="60"/>
                    </a:lnTo>
                    <a:lnTo>
                      <a:pt x="390" y="64"/>
                    </a:lnTo>
                    <a:lnTo>
                      <a:pt x="385" y="69"/>
                    </a:lnTo>
                    <a:lnTo>
                      <a:pt x="385" y="73"/>
                    </a:lnTo>
                    <a:lnTo>
                      <a:pt x="385" y="78"/>
                    </a:lnTo>
                    <a:lnTo>
                      <a:pt x="381" y="78"/>
                    </a:lnTo>
                    <a:lnTo>
                      <a:pt x="381" y="82"/>
                    </a:lnTo>
                    <a:lnTo>
                      <a:pt x="376" y="82"/>
                    </a:lnTo>
                    <a:lnTo>
                      <a:pt x="376" y="87"/>
                    </a:lnTo>
                    <a:lnTo>
                      <a:pt x="128" y="335"/>
                    </a:lnTo>
                    <a:lnTo>
                      <a:pt x="115" y="344"/>
                    </a:lnTo>
                    <a:lnTo>
                      <a:pt x="106" y="353"/>
                    </a:lnTo>
                    <a:lnTo>
                      <a:pt x="96" y="357"/>
                    </a:lnTo>
                    <a:lnTo>
                      <a:pt x="87" y="357"/>
                    </a:lnTo>
                    <a:lnTo>
                      <a:pt x="73" y="362"/>
                    </a:lnTo>
                    <a:lnTo>
                      <a:pt x="64" y="357"/>
                    </a:lnTo>
                    <a:lnTo>
                      <a:pt x="60" y="357"/>
                    </a:lnTo>
                    <a:lnTo>
                      <a:pt x="50" y="353"/>
                    </a:lnTo>
                    <a:lnTo>
                      <a:pt x="41" y="348"/>
                    </a:lnTo>
                    <a:lnTo>
                      <a:pt x="32" y="344"/>
                    </a:lnTo>
                    <a:lnTo>
                      <a:pt x="28" y="335"/>
                    </a:lnTo>
                    <a:lnTo>
                      <a:pt x="23" y="330"/>
                    </a:lnTo>
                    <a:lnTo>
                      <a:pt x="14" y="321"/>
                    </a:lnTo>
                    <a:lnTo>
                      <a:pt x="14" y="316"/>
                    </a:lnTo>
                    <a:lnTo>
                      <a:pt x="9" y="3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53882" dir="2700000" algn="ctr" rotWithShape="0">
                  <a:srgbClr val="009999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30727" name="Group 18">
            <a:extLst>
              <a:ext uri="{FF2B5EF4-FFF2-40B4-BE49-F238E27FC236}">
                <a16:creationId xmlns:a16="http://schemas.microsoft.com/office/drawing/2014/main" id="{D981BB7A-560A-4F94-8332-C1C514C8EA3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256213"/>
            <a:ext cx="8239125" cy="687387"/>
            <a:chOff x="288" y="1632"/>
            <a:chExt cx="5190" cy="433"/>
          </a:xfrm>
        </p:grpSpPr>
        <p:sp>
          <p:nvSpPr>
            <p:cNvPr id="689171" name="Rectangle 19">
              <a:extLst>
                <a:ext uri="{FF2B5EF4-FFF2-40B4-BE49-F238E27FC236}">
                  <a16:creationId xmlns:a16="http://schemas.microsoft.com/office/drawing/2014/main" id="{68FCB52A-B0AF-49C2-ACE5-69186C331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705"/>
              <a:ext cx="4834" cy="360"/>
            </a:xfrm>
            <a:prstGeom prst="rect">
              <a:avLst/>
            </a:prstGeom>
            <a:gradFill rotWithShape="0">
              <a:gsLst>
                <a:gs pos="0">
                  <a:srgbClr val="FDC0E5">
                    <a:gamma/>
                    <a:tint val="0"/>
                    <a:invGamma/>
                  </a:srgbClr>
                </a:gs>
                <a:gs pos="100000">
                  <a:srgbClr val="FDC0E5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marL="223838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rPr>
                <a:t>Format Transact-SQL Statements to Be Legible to Others</a:t>
              </a: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</a:p>
          </p:txBody>
        </p:sp>
        <p:grpSp>
          <p:nvGrpSpPr>
            <p:cNvPr id="30734" name="Group 20">
              <a:extLst>
                <a:ext uri="{FF2B5EF4-FFF2-40B4-BE49-F238E27FC236}">
                  <a16:creationId xmlns:a16="http://schemas.microsoft.com/office/drawing/2014/main" id="{E1E5AC8E-B3F7-416B-A627-E17D9F0048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632"/>
              <a:ext cx="455" cy="429"/>
              <a:chOff x="288" y="1632"/>
              <a:chExt cx="455" cy="429"/>
            </a:xfrm>
          </p:grpSpPr>
          <p:sp>
            <p:nvSpPr>
              <p:cNvPr id="689173" name="Rectangle 21">
                <a:extLst>
                  <a:ext uri="{FF2B5EF4-FFF2-40B4-BE49-F238E27FC236}">
                    <a16:creationId xmlns:a16="http://schemas.microsoft.com/office/drawing/2014/main" id="{F5B45BCB-1FF0-4C17-8442-B6CF4298E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709"/>
                <a:ext cx="352" cy="3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9174" name="Freeform 22">
                <a:extLst>
                  <a:ext uri="{FF2B5EF4-FFF2-40B4-BE49-F238E27FC236}">
                    <a16:creationId xmlns:a16="http://schemas.microsoft.com/office/drawing/2014/main" id="{15074D18-B84B-409E-8C4D-08970A3D4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" y="1632"/>
                <a:ext cx="391" cy="363"/>
              </a:xfrm>
              <a:custGeom>
                <a:avLst/>
                <a:gdLst/>
                <a:ahLst/>
                <a:cxnLst>
                  <a:cxn ang="0">
                    <a:pos x="5" y="188"/>
                  </a:cxn>
                  <a:cxn ang="0">
                    <a:pos x="0" y="174"/>
                  </a:cxn>
                  <a:cxn ang="0">
                    <a:pos x="5" y="165"/>
                  </a:cxn>
                  <a:cxn ang="0">
                    <a:pos x="5" y="156"/>
                  </a:cxn>
                  <a:cxn ang="0">
                    <a:pos x="9" y="147"/>
                  </a:cxn>
                  <a:cxn ang="0">
                    <a:pos x="14" y="142"/>
                  </a:cxn>
                  <a:cxn ang="0">
                    <a:pos x="23" y="133"/>
                  </a:cxn>
                  <a:cxn ang="0">
                    <a:pos x="32" y="128"/>
                  </a:cxn>
                  <a:cxn ang="0">
                    <a:pos x="41" y="115"/>
                  </a:cxn>
                  <a:cxn ang="0">
                    <a:pos x="50" y="115"/>
                  </a:cxn>
                  <a:cxn ang="0">
                    <a:pos x="60" y="110"/>
                  </a:cxn>
                  <a:cxn ang="0">
                    <a:pos x="69" y="110"/>
                  </a:cxn>
                  <a:cxn ang="0">
                    <a:pos x="78" y="115"/>
                  </a:cxn>
                  <a:cxn ang="0">
                    <a:pos x="87" y="124"/>
                  </a:cxn>
                  <a:cxn ang="0">
                    <a:pos x="92" y="128"/>
                  </a:cxn>
                  <a:cxn ang="0">
                    <a:pos x="96" y="142"/>
                  </a:cxn>
                  <a:cxn ang="0">
                    <a:pos x="96" y="156"/>
                  </a:cxn>
                  <a:cxn ang="0">
                    <a:pos x="96" y="170"/>
                  </a:cxn>
                  <a:cxn ang="0">
                    <a:pos x="101" y="188"/>
                  </a:cxn>
                  <a:cxn ang="0">
                    <a:pos x="106" y="202"/>
                  </a:cxn>
                  <a:cxn ang="0">
                    <a:pos x="110" y="215"/>
                  </a:cxn>
                  <a:cxn ang="0">
                    <a:pos x="115" y="225"/>
                  </a:cxn>
                  <a:cxn ang="0">
                    <a:pos x="128" y="225"/>
                  </a:cxn>
                  <a:cxn ang="0">
                    <a:pos x="358" y="5"/>
                  </a:cxn>
                  <a:cxn ang="0">
                    <a:pos x="367" y="5"/>
                  </a:cxn>
                  <a:cxn ang="0">
                    <a:pos x="372" y="0"/>
                  </a:cxn>
                  <a:cxn ang="0">
                    <a:pos x="381" y="5"/>
                  </a:cxn>
                  <a:cxn ang="0">
                    <a:pos x="390" y="9"/>
                  </a:cxn>
                  <a:cxn ang="0">
                    <a:pos x="390" y="55"/>
                  </a:cxn>
                  <a:cxn ang="0">
                    <a:pos x="390" y="64"/>
                  </a:cxn>
                  <a:cxn ang="0">
                    <a:pos x="385" y="73"/>
                  </a:cxn>
                  <a:cxn ang="0">
                    <a:pos x="381" y="78"/>
                  </a:cxn>
                  <a:cxn ang="0">
                    <a:pos x="376" y="82"/>
                  </a:cxn>
                  <a:cxn ang="0">
                    <a:pos x="128" y="335"/>
                  </a:cxn>
                  <a:cxn ang="0">
                    <a:pos x="106" y="353"/>
                  </a:cxn>
                  <a:cxn ang="0">
                    <a:pos x="87" y="357"/>
                  </a:cxn>
                  <a:cxn ang="0">
                    <a:pos x="64" y="357"/>
                  </a:cxn>
                  <a:cxn ang="0">
                    <a:pos x="50" y="353"/>
                  </a:cxn>
                  <a:cxn ang="0">
                    <a:pos x="32" y="344"/>
                  </a:cxn>
                  <a:cxn ang="0">
                    <a:pos x="23" y="330"/>
                  </a:cxn>
                  <a:cxn ang="0">
                    <a:pos x="14" y="316"/>
                  </a:cxn>
                </a:cxnLst>
                <a:rect l="0" t="0" r="r" b="b"/>
                <a:pathLst>
                  <a:path w="391" h="363">
                    <a:moveTo>
                      <a:pt x="9" y="302"/>
                    </a:moveTo>
                    <a:lnTo>
                      <a:pt x="5" y="188"/>
                    </a:lnTo>
                    <a:lnTo>
                      <a:pt x="0" y="183"/>
                    </a:lnTo>
                    <a:lnTo>
                      <a:pt x="0" y="174"/>
                    </a:lnTo>
                    <a:lnTo>
                      <a:pt x="0" y="170"/>
                    </a:lnTo>
                    <a:lnTo>
                      <a:pt x="5" y="165"/>
                    </a:lnTo>
                    <a:lnTo>
                      <a:pt x="5" y="160"/>
                    </a:lnTo>
                    <a:lnTo>
                      <a:pt x="5" y="156"/>
                    </a:lnTo>
                    <a:lnTo>
                      <a:pt x="5" y="151"/>
                    </a:lnTo>
                    <a:lnTo>
                      <a:pt x="9" y="147"/>
                    </a:lnTo>
                    <a:lnTo>
                      <a:pt x="14" y="147"/>
                    </a:lnTo>
                    <a:lnTo>
                      <a:pt x="14" y="142"/>
                    </a:lnTo>
                    <a:lnTo>
                      <a:pt x="18" y="137"/>
                    </a:lnTo>
                    <a:lnTo>
                      <a:pt x="23" y="133"/>
                    </a:lnTo>
                    <a:lnTo>
                      <a:pt x="28" y="133"/>
                    </a:lnTo>
                    <a:lnTo>
                      <a:pt x="32" y="128"/>
                    </a:lnTo>
                    <a:lnTo>
                      <a:pt x="37" y="119"/>
                    </a:lnTo>
                    <a:lnTo>
                      <a:pt x="41" y="115"/>
                    </a:lnTo>
                    <a:lnTo>
                      <a:pt x="46" y="115"/>
                    </a:lnTo>
                    <a:lnTo>
                      <a:pt x="50" y="115"/>
                    </a:lnTo>
                    <a:lnTo>
                      <a:pt x="55" y="110"/>
                    </a:lnTo>
                    <a:lnTo>
                      <a:pt x="60" y="110"/>
                    </a:lnTo>
                    <a:lnTo>
                      <a:pt x="64" y="110"/>
                    </a:lnTo>
                    <a:lnTo>
                      <a:pt x="69" y="110"/>
                    </a:lnTo>
                    <a:lnTo>
                      <a:pt x="73" y="115"/>
                    </a:lnTo>
                    <a:lnTo>
                      <a:pt x="78" y="115"/>
                    </a:lnTo>
                    <a:lnTo>
                      <a:pt x="87" y="119"/>
                    </a:lnTo>
                    <a:lnTo>
                      <a:pt x="87" y="124"/>
                    </a:lnTo>
                    <a:lnTo>
                      <a:pt x="92" y="124"/>
                    </a:lnTo>
                    <a:lnTo>
                      <a:pt x="92" y="128"/>
                    </a:lnTo>
                    <a:lnTo>
                      <a:pt x="96" y="137"/>
                    </a:lnTo>
                    <a:lnTo>
                      <a:pt x="96" y="142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96" y="165"/>
                    </a:lnTo>
                    <a:lnTo>
                      <a:pt x="96" y="170"/>
                    </a:lnTo>
                    <a:lnTo>
                      <a:pt x="96" y="179"/>
                    </a:lnTo>
                    <a:lnTo>
                      <a:pt x="101" y="188"/>
                    </a:lnTo>
                    <a:lnTo>
                      <a:pt x="101" y="192"/>
                    </a:lnTo>
                    <a:lnTo>
                      <a:pt x="106" y="202"/>
                    </a:lnTo>
                    <a:lnTo>
                      <a:pt x="106" y="206"/>
                    </a:lnTo>
                    <a:lnTo>
                      <a:pt x="110" y="215"/>
                    </a:lnTo>
                    <a:lnTo>
                      <a:pt x="115" y="220"/>
                    </a:lnTo>
                    <a:lnTo>
                      <a:pt x="115" y="225"/>
                    </a:lnTo>
                    <a:lnTo>
                      <a:pt x="119" y="225"/>
                    </a:lnTo>
                    <a:lnTo>
                      <a:pt x="128" y="225"/>
                    </a:lnTo>
                    <a:lnTo>
                      <a:pt x="353" y="9"/>
                    </a:lnTo>
                    <a:lnTo>
                      <a:pt x="358" y="5"/>
                    </a:lnTo>
                    <a:lnTo>
                      <a:pt x="362" y="5"/>
                    </a:lnTo>
                    <a:lnTo>
                      <a:pt x="367" y="5"/>
                    </a:lnTo>
                    <a:lnTo>
                      <a:pt x="367" y="0"/>
                    </a:lnTo>
                    <a:lnTo>
                      <a:pt x="372" y="0"/>
                    </a:lnTo>
                    <a:lnTo>
                      <a:pt x="376" y="0"/>
                    </a:lnTo>
                    <a:lnTo>
                      <a:pt x="381" y="5"/>
                    </a:lnTo>
                    <a:lnTo>
                      <a:pt x="385" y="5"/>
                    </a:lnTo>
                    <a:lnTo>
                      <a:pt x="390" y="9"/>
                    </a:lnTo>
                    <a:lnTo>
                      <a:pt x="390" y="14"/>
                    </a:lnTo>
                    <a:lnTo>
                      <a:pt x="390" y="55"/>
                    </a:lnTo>
                    <a:lnTo>
                      <a:pt x="390" y="60"/>
                    </a:lnTo>
                    <a:lnTo>
                      <a:pt x="390" y="64"/>
                    </a:lnTo>
                    <a:lnTo>
                      <a:pt x="385" y="69"/>
                    </a:lnTo>
                    <a:lnTo>
                      <a:pt x="385" y="73"/>
                    </a:lnTo>
                    <a:lnTo>
                      <a:pt x="385" y="78"/>
                    </a:lnTo>
                    <a:lnTo>
                      <a:pt x="381" y="78"/>
                    </a:lnTo>
                    <a:lnTo>
                      <a:pt x="381" y="82"/>
                    </a:lnTo>
                    <a:lnTo>
                      <a:pt x="376" y="82"/>
                    </a:lnTo>
                    <a:lnTo>
                      <a:pt x="376" y="87"/>
                    </a:lnTo>
                    <a:lnTo>
                      <a:pt x="128" y="335"/>
                    </a:lnTo>
                    <a:lnTo>
                      <a:pt x="115" y="344"/>
                    </a:lnTo>
                    <a:lnTo>
                      <a:pt x="106" y="353"/>
                    </a:lnTo>
                    <a:lnTo>
                      <a:pt x="96" y="357"/>
                    </a:lnTo>
                    <a:lnTo>
                      <a:pt x="87" y="357"/>
                    </a:lnTo>
                    <a:lnTo>
                      <a:pt x="73" y="362"/>
                    </a:lnTo>
                    <a:lnTo>
                      <a:pt x="64" y="357"/>
                    </a:lnTo>
                    <a:lnTo>
                      <a:pt x="60" y="357"/>
                    </a:lnTo>
                    <a:lnTo>
                      <a:pt x="50" y="353"/>
                    </a:lnTo>
                    <a:lnTo>
                      <a:pt x="41" y="348"/>
                    </a:lnTo>
                    <a:lnTo>
                      <a:pt x="32" y="344"/>
                    </a:lnTo>
                    <a:lnTo>
                      <a:pt x="28" y="335"/>
                    </a:lnTo>
                    <a:lnTo>
                      <a:pt x="23" y="330"/>
                    </a:lnTo>
                    <a:lnTo>
                      <a:pt x="14" y="321"/>
                    </a:lnTo>
                    <a:lnTo>
                      <a:pt x="14" y="316"/>
                    </a:lnTo>
                    <a:lnTo>
                      <a:pt x="9" y="3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53882" dir="2700000" algn="ctr" rotWithShape="0">
                  <a:srgbClr val="009999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30728" name="Group 23">
            <a:extLst>
              <a:ext uri="{FF2B5EF4-FFF2-40B4-BE49-F238E27FC236}">
                <a16:creationId xmlns:a16="http://schemas.microsoft.com/office/drawing/2014/main" id="{C7F0FF75-473F-4FD5-AB9D-01FE037345C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236913"/>
            <a:ext cx="8239125" cy="687387"/>
            <a:chOff x="288" y="1632"/>
            <a:chExt cx="5190" cy="433"/>
          </a:xfrm>
        </p:grpSpPr>
        <p:sp>
          <p:nvSpPr>
            <p:cNvPr id="689176" name="Rectangle 24">
              <a:extLst>
                <a:ext uri="{FF2B5EF4-FFF2-40B4-BE49-F238E27FC236}">
                  <a16:creationId xmlns:a16="http://schemas.microsoft.com/office/drawing/2014/main" id="{A717A256-F8BE-44BF-B1CC-6D16AC77C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705"/>
              <a:ext cx="4834" cy="360"/>
            </a:xfrm>
            <a:prstGeom prst="rect">
              <a:avLst/>
            </a:prstGeom>
            <a:gradFill rotWithShape="0">
              <a:gsLst>
                <a:gs pos="0">
                  <a:srgbClr val="FDC0E5">
                    <a:gamma/>
                    <a:tint val="0"/>
                    <a:invGamma/>
                  </a:srgbClr>
                </a:gs>
                <a:gs pos="100000">
                  <a:srgbClr val="FDC0E5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marL="223838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sz="22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rPr>
                <a:t>Choose an Appropriate Naming Convention</a:t>
              </a:r>
              <a:endParaRPr kumimoji="0" lang="en-US" sz="220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grpSp>
          <p:nvGrpSpPr>
            <p:cNvPr id="30730" name="Group 25">
              <a:extLst>
                <a:ext uri="{FF2B5EF4-FFF2-40B4-BE49-F238E27FC236}">
                  <a16:creationId xmlns:a16="http://schemas.microsoft.com/office/drawing/2014/main" id="{7C2C7EC3-14D8-4A64-B6BB-7AB7EAA8D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632"/>
              <a:ext cx="455" cy="429"/>
              <a:chOff x="288" y="1632"/>
              <a:chExt cx="455" cy="429"/>
            </a:xfrm>
          </p:grpSpPr>
          <p:sp>
            <p:nvSpPr>
              <p:cNvPr id="689178" name="Rectangle 26">
                <a:extLst>
                  <a:ext uri="{FF2B5EF4-FFF2-40B4-BE49-F238E27FC236}">
                    <a16:creationId xmlns:a16="http://schemas.microsoft.com/office/drawing/2014/main" id="{ADE0701B-918B-425D-AD04-4EA6394A1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709"/>
                <a:ext cx="352" cy="35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9179" name="Freeform 27">
                <a:extLst>
                  <a:ext uri="{FF2B5EF4-FFF2-40B4-BE49-F238E27FC236}">
                    <a16:creationId xmlns:a16="http://schemas.microsoft.com/office/drawing/2014/main" id="{E8086C06-D031-477B-916F-3B5554667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" y="1632"/>
                <a:ext cx="391" cy="363"/>
              </a:xfrm>
              <a:custGeom>
                <a:avLst/>
                <a:gdLst/>
                <a:ahLst/>
                <a:cxnLst>
                  <a:cxn ang="0">
                    <a:pos x="5" y="188"/>
                  </a:cxn>
                  <a:cxn ang="0">
                    <a:pos x="0" y="174"/>
                  </a:cxn>
                  <a:cxn ang="0">
                    <a:pos x="5" y="165"/>
                  </a:cxn>
                  <a:cxn ang="0">
                    <a:pos x="5" y="156"/>
                  </a:cxn>
                  <a:cxn ang="0">
                    <a:pos x="9" y="147"/>
                  </a:cxn>
                  <a:cxn ang="0">
                    <a:pos x="14" y="142"/>
                  </a:cxn>
                  <a:cxn ang="0">
                    <a:pos x="23" y="133"/>
                  </a:cxn>
                  <a:cxn ang="0">
                    <a:pos x="32" y="128"/>
                  </a:cxn>
                  <a:cxn ang="0">
                    <a:pos x="41" y="115"/>
                  </a:cxn>
                  <a:cxn ang="0">
                    <a:pos x="50" y="115"/>
                  </a:cxn>
                  <a:cxn ang="0">
                    <a:pos x="60" y="110"/>
                  </a:cxn>
                  <a:cxn ang="0">
                    <a:pos x="69" y="110"/>
                  </a:cxn>
                  <a:cxn ang="0">
                    <a:pos x="78" y="115"/>
                  </a:cxn>
                  <a:cxn ang="0">
                    <a:pos x="87" y="124"/>
                  </a:cxn>
                  <a:cxn ang="0">
                    <a:pos x="92" y="128"/>
                  </a:cxn>
                  <a:cxn ang="0">
                    <a:pos x="96" y="142"/>
                  </a:cxn>
                  <a:cxn ang="0">
                    <a:pos x="96" y="156"/>
                  </a:cxn>
                  <a:cxn ang="0">
                    <a:pos x="96" y="170"/>
                  </a:cxn>
                  <a:cxn ang="0">
                    <a:pos x="101" y="188"/>
                  </a:cxn>
                  <a:cxn ang="0">
                    <a:pos x="106" y="202"/>
                  </a:cxn>
                  <a:cxn ang="0">
                    <a:pos x="110" y="215"/>
                  </a:cxn>
                  <a:cxn ang="0">
                    <a:pos x="115" y="225"/>
                  </a:cxn>
                  <a:cxn ang="0">
                    <a:pos x="128" y="225"/>
                  </a:cxn>
                  <a:cxn ang="0">
                    <a:pos x="358" y="5"/>
                  </a:cxn>
                  <a:cxn ang="0">
                    <a:pos x="367" y="5"/>
                  </a:cxn>
                  <a:cxn ang="0">
                    <a:pos x="372" y="0"/>
                  </a:cxn>
                  <a:cxn ang="0">
                    <a:pos x="381" y="5"/>
                  </a:cxn>
                  <a:cxn ang="0">
                    <a:pos x="390" y="9"/>
                  </a:cxn>
                  <a:cxn ang="0">
                    <a:pos x="390" y="55"/>
                  </a:cxn>
                  <a:cxn ang="0">
                    <a:pos x="390" y="64"/>
                  </a:cxn>
                  <a:cxn ang="0">
                    <a:pos x="385" y="73"/>
                  </a:cxn>
                  <a:cxn ang="0">
                    <a:pos x="381" y="78"/>
                  </a:cxn>
                  <a:cxn ang="0">
                    <a:pos x="376" y="82"/>
                  </a:cxn>
                  <a:cxn ang="0">
                    <a:pos x="128" y="335"/>
                  </a:cxn>
                  <a:cxn ang="0">
                    <a:pos x="106" y="353"/>
                  </a:cxn>
                  <a:cxn ang="0">
                    <a:pos x="87" y="357"/>
                  </a:cxn>
                  <a:cxn ang="0">
                    <a:pos x="64" y="357"/>
                  </a:cxn>
                  <a:cxn ang="0">
                    <a:pos x="50" y="353"/>
                  </a:cxn>
                  <a:cxn ang="0">
                    <a:pos x="32" y="344"/>
                  </a:cxn>
                  <a:cxn ang="0">
                    <a:pos x="23" y="330"/>
                  </a:cxn>
                  <a:cxn ang="0">
                    <a:pos x="14" y="316"/>
                  </a:cxn>
                </a:cxnLst>
                <a:rect l="0" t="0" r="r" b="b"/>
                <a:pathLst>
                  <a:path w="391" h="363">
                    <a:moveTo>
                      <a:pt x="9" y="302"/>
                    </a:moveTo>
                    <a:lnTo>
                      <a:pt x="5" y="188"/>
                    </a:lnTo>
                    <a:lnTo>
                      <a:pt x="0" y="183"/>
                    </a:lnTo>
                    <a:lnTo>
                      <a:pt x="0" y="174"/>
                    </a:lnTo>
                    <a:lnTo>
                      <a:pt x="0" y="170"/>
                    </a:lnTo>
                    <a:lnTo>
                      <a:pt x="5" y="165"/>
                    </a:lnTo>
                    <a:lnTo>
                      <a:pt x="5" y="160"/>
                    </a:lnTo>
                    <a:lnTo>
                      <a:pt x="5" y="156"/>
                    </a:lnTo>
                    <a:lnTo>
                      <a:pt x="5" y="151"/>
                    </a:lnTo>
                    <a:lnTo>
                      <a:pt x="9" y="147"/>
                    </a:lnTo>
                    <a:lnTo>
                      <a:pt x="14" y="147"/>
                    </a:lnTo>
                    <a:lnTo>
                      <a:pt x="14" y="142"/>
                    </a:lnTo>
                    <a:lnTo>
                      <a:pt x="18" y="137"/>
                    </a:lnTo>
                    <a:lnTo>
                      <a:pt x="23" y="133"/>
                    </a:lnTo>
                    <a:lnTo>
                      <a:pt x="28" y="133"/>
                    </a:lnTo>
                    <a:lnTo>
                      <a:pt x="32" y="128"/>
                    </a:lnTo>
                    <a:lnTo>
                      <a:pt x="37" y="119"/>
                    </a:lnTo>
                    <a:lnTo>
                      <a:pt x="41" y="115"/>
                    </a:lnTo>
                    <a:lnTo>
                      <a:pt x="46" y="115"/>
                    </a:lnTo>
                    <a:lnTo>
                      <a:pt x="50" y="115"/>
                    </a:lnTo>
                    <a:lnTo>
                      <a:pt x="55" y="110"/>
                    </a:lnTo>
                    <a:lnTo>
                      <a:pt x="60" y="110"/>
                    </a:lnTo>
                    <a:lnTo>
                      <a:pt x="64" y="110"/>
                    </a:lnTo>
                    <a:lnTo>
                      <a:pt x="69" y="110"/>
                    </a:lnTo>
                    <a:lnTo>
                      <a:pt x="73" y="115"/>
                    </a:lnTo>
                    <a:lnTo>
                      <a:pt x="78" y="115"/>
                    </a:lnTo>
                    <a:lnTo>
                      <a:pt x="87" y="119"/>
                    </a:lnTo>
                    <a:lnTo>
                      <a:pt x="87" y="124"/>
                    </a:lnTo>
                    <a:lnTo>
                      <a:pt x="92" y="124"/>
                    </a:lnTo>
                    <a:lnTo>
                      <a:pt x="92" y="128"/>
                    </a:lnTo>
                    <a:lnTo>
                      <a:pt x="96" y="137"/>
                    </a:lnTo>
                    <a:lnTo>
                      <a:pt x="96" y="142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96" y="165"/>
                    </a:lnTo>
                    <a:lnTo>
                      <a:pt x="96" y="170"/>
                    </a:lnTo>
                    <a:lnTo>
                      <a:pt x="96" y="179"/>
                    </a:lnTo>
                    <a:lnTo>
                      <a:pt x="101" y="188"/>
                    </a:lnTo>
                    <a:lnTo>
                      <a:pt x="101" y="192"/>
                    </a:lnTo>
                    <a:lnTo>
                      <a:pt x="106" y="202"/>
                    </a:lnTo>
                    <a:lnTo>
                      <a:pt x="106" y="206"/>
                    </a:lnTo>
                    <a:lnTo>
                      <a:pt x="110" y="215"/>
                    </a:lnTo>
                    <a:lnTo>
                      <a:pt x="115" y="220"/>
                    </a:lnTo>
                    <a:lnTo>
                      <a:pt x="115" y="225"/>
                    </a:lnTo>
                    <a:lnTo>
                      <a:pt x="119" y="225"/>
                    </a:lnTo>
                    <a:lnTo>
                      <a:pt x="128" y="225"/>
                    </a:lnTo>
                    <a:lnTo>
                      <a:pt x="353" y="9"/>
                    </a:lnTo>
                    <a:lnTo>
                      <a:pt x="358" y="5"/>
                    </a:lnTo>
                    <a:lnTo>
                      <a:pt x="362" y="5"/>
                    </a:lnTo>
                    <a:lnTo>
                      <a:pt x="367" y="5"/>
                    </a:lnTo>
                    <a:lnTo>
                      <a:pt x="367" y="0"/>
                    </a:lnTo>
                    <a:lnTo>
                      <a:pt x="372" y="0"/>
                    </a:lnTo>
                    <a:lnTo>
                      <a:pt x="376" y="0"/>
                    </a:lnTo>
                    <a:lnTo>
                      <a:pt x="381" y="5"/>
                    </a:lnTo>
                    <a:lnTo>
                      <a:pt x="385" y="5"/>
                    </a:lnTo>
                    <a:lnTo>
                      <a:pt x="390" y="9"/>
                    </a:lnTo>
                    <a:lnTo>
                      <a:pt x="390" y="14"/>
                    </a:lnTo>
                    <a:lnTo>
                      <a:pt x="390" y="55"/>
                    </a:lnTo>
                    <a:lnTo>
                      <a:pt x="390" y="60"/>
                    </a:lnTo>
                    <a:lnTo>
                      <a:pt x="390" y="64"/>
                    </a:lnTo>
                    <a:lnTo>
                      <a:pt x="385" y="69"/>
                    </a:lnTo>
                    <a:lnTo>
                      <a:pt x="385" y="73"/>
                    </a:lnTo>
                    <a:lnTo>
                      <a:pt x="385" y="78"/>
                    </a:lnTo>
                    <a:lnTo>
                      <a:pt x="381" y="78"/>
                    </a:lnTo>
                    <a:lnTo>
                      <a:pt x="381" y="82"/>
                    </a:lnTo>
                    <a:lnTo>
                      <a:pt x="376" y="82"/>
                    </a:lnTo>
                    <a:lnTo>
                      <a:pt x="376" y="87"/>
                    </a:lnTo>
                    <a:lnTo>
                      <a:pt x="128" y="335"/>
                    </a:lnTo>
                    <a:lnTo>
                      <a:pt x="115" y="344"/>
                    </a:lnTo>
                    <a:lnTo>
                      <a:pt x="106" y="353"/>
                    </a:lnTo>
                    <a:lnTo>
                      <a:pt x="96" y="357"/>
                    </a:lnTo>
                    <a:lnTo>
                      <a:pt x="87" y="357"/>
                    </a:lnTo>
                    <a:lnTo>
                      <a:pt x="73" y="362"/>
                    </a:lnTo>
                    <a:lnTo>
                      <a:pt x="64" y="357"/>
                    </a:lnTo>
                    <a:lnTo>
                      <a:pt x="60" y="357"/>
                    </a:lnTo>
                    <a:lnTo>
                      <a:pt x="50" y="353"/>
                    </a:lnTo>
                    <a:lnTo>
                      <a:pt x="41" y="348"/>
                    </a:lnTo>
                    <a:lnTo>
                      <a:pt x="32" y="344"/>
                    </a:lnTo>
                    <a:lnTo>
                      <a:pt x="28" y="335"/>
                    </a:lnTo>
                    <a:lnTo>
                      <a:pt x="23" y="330"/>
                    </a:lnTo>
                    <a:lnTo>
                      <a:pt x="14" y="321"/>
                    </a:lnTo>
                    <a:lnTo>
                      <a:pt x="14" y="316"/>
                    </a:lnTo>
                    <a:lnTo>
                      <a:pt x="9" y="3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53882" dir="2700000" algn="ctr" rotWithShape="0">
                  <a:srgbClr val="009999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D4FF61E6-40D8-4F4B-9DCA-0A0AD6CB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C923388C-FEDF-4F68-9F06-0CB7AD31C0CD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29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B0037E-C6CB-441D-A3F3-F97CF8A5E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990000"/>
                </a:solidFill>
              </a:rPr>
              <a:t>2. REVIEW</a:t>
            </a:r>
            <a:endParaRPr lang="en-US" altLang="en-US">
              <a:solidFill>
                <a:srgbClr val="990000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F59BCEE-A1E1-4379-9DA4-7A2ECB7F7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SQL Server Programming Tools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Elements of Transact-SQL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SQL Server Object Names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Additional Language Elements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Local Variables</a:t>
            </a: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Operators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Ways to Execute Transact-SQL Statements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New Transact-SQL (T-SQL) Features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57EFA55F-1878-4BFF-89D6-9DB2DDFA8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F27BF7B9-5CA1-4CD9-AC5F-4D3F1859F0BC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3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7119363-1227-4A1F-8153-4A5E1DC49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72400" cy="1143000"/>
          </a:xfrm>
        </p:spPr>
        <p:txBody>
          <a:bodyPr/>
          <a:lstStyle/>
          <a:p>
            <a:r>
              <a:rPr lang="en-US" altLang="en-US"/>
              <a:t>SQL Server Programming Tools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15ED0F-7DF2-4AA9-BA30-0533A09F7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SQL Server Management Studio</a:t>
            </a:r>
          </a:p>
          <a:p>
            <a:pPr marL="690563" lvl="1" indent="-296863"/>
            <a:r>
              <a:rPr lang="en-US" altLang="en-US"/>
              <a:t>Color-codes syntax elements automatically </a:t>
            </a:r>
          </a:p>
          <a:p>
            <a:pPr marL="690563" lvl="1" indent="-296863"/>
            <a:r>
              <a:rPr lang="en-US" altLang="en-US"/>
              <a:t>Multiple query windows</a:t>
            </a:r>
          </a:p>
          <a:p>
            <a:pPr marL="690563" lvl="1" indent="-296863"/>
            <a:r>
              <a:rPr lang="en-US" altLang="en-US"/>
              <a:t>Customizable views of result sets</a:t>
            </a:r>
          </a:p>
          <a:p>
            <a:pPr marL="690563" lvl="1" indent="-296863"/>
            <a:r>
              <a:rPr lang="en-US" altLang="en-US"/>
              <a:t>Graphical execution plans</a:t>
            </a:r>
          </a:p>
          <a:p>
            <a:pPr marL="690563" lvl="1" indent="-296863"/>
            <a:r>
              <a:rPr lang="en-US" altLang="en-US"/>
              <a:t>Execute portions of scripts</a:t>
            </a:r>
          </a:p>
          <a:p>
            <a:pPr marL="279400" indent="-279400"/>
            <a:r>
              <a:rPr lang="en-US" altLang="en-US"/>
              <a:t>osql Utility</a:t>
            </a:r>
          </a:p>
          <a:p>
            <a:pPr marL="690563" lvl="1" indent="-296863"/>
            <a:r>
              <a:rPr lang="en-US" altLang="en-US"/>
              <a:t>Command-line utility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FC856733-5456-45DB-8A26-4ED72A3F8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31877214-C86D-4FA3-BDE0-2026210250F0}" type="slidenum">
              <a:rPr kumimoji="0" lang="en-US" altLang="en-US" sz="1400" b="0">
                <a:solidFill>
                  <a:srgbClr val="5E574E"/>
                </a:solidFill>
                <a:latin typeface="Arial" panose="020B0604020202020204" pitchFamily="34" charset="0"/>
              </a:rPr>
              <a:pPr/>
              <a:t>30</a:t>
            </a:fld>
            <a:endParaRPr kumimoji="0" lang="en-US" altLang="en-US" sz="1400" b="0">
              <a:solidFill>
                <a:srgbClr val="5E574E"/>
              </a:solidFill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D6D72E3-B79A-4DC6-A32E-CE3FE386E1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altLang="en-US" sz="3600"/>
              <a:t>CHAPTER CONTENTS</a:t>
            </a:r>
            <a:endParaRPr lang="en-US" altLang="en-US" sz="3600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0B67AAF-557C-4D9A-8DAD-5C10E94649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2133600"/>
            <a:ext cx="8243887" cy="177165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SQL SERVER OVERVIEW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LANGUAGE FEATURES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>
                <a:solidFill>
                  <a:srgbClr val="990000"/>
                </a:solidFill>
              </a:rPr>
              <a:t>DESIGN A DATABASE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IMPLEMENT TABLES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ACCESS AND MODIFY DATA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IMPLEMENT VIEWS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IMPLEMENT FUNCTIONS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IMPLEMENT TRIGGERS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IMPLEMENT STORED PROCEDURES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INDEXING TABLES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ACCESSING LINKED SERVERS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GB" altLang="en-US" sz="2000"/>
              <a:t>TRANSACTIONS AND LOCKS</a:t>
            </a:r>
          </a:p>
        </p:txBody>
      </p:sp>
    </p:spTree>
  </p:cSld>
  <p:clrMapOvr>
    <a:masterClrMapping/>
  </p:clrMapOvr>
  <p:transition spd="med">
    <p:sndAc>
      <p:stSnd>
        <p:snd r:embed="rId3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CBA5C52D-9F32-43B9-B253-ABCD282FE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AFD6E234-6872-42AD-9A05-8C2B7278199D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4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59113D8-0D84-4257-B562-AD6CE2CBE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772400" cy="1143000"/>
          </a:xfrm>
        </p:spPr>
        <p:txBody>
          <a:bodyPr/>
          <a:lstStyle/>
          <a:p>
            <a:r>
              <a:rPr lang="en-US" altLang="en-US"/>
              <a:t>The Transact-SQL Programming Language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6A9DF87-E0EF-4D93-9B01-BA19F9C82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SQL Server Implementation of Entry-Level ANSI ISO Standard</a:t>
            </a:r>
          </a:p>
          <a:p>
            <a:pPr marL="279400" indent="-279400"/>
            <a:r>
              <a:rPr lang="en-US" altLang="en-US"/>
              <a:t>Can Be Run on Any Entry-Level Compliant Product</a:t>
            </a:r>
          </a:p>
          <a:p>
            <a:pPr marL="279400" indent="-279400"/>
            <a:r>
              <a:rPr lang="en-US" altLang="en-US"/>
              <a:t>Contains Additional Unique Functionality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015A3CEE-4BCC-4DF4-887B-631D80EE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9E72F134-12A2-4F33-A54E-8AA93FA48DF0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5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880EEDE-83AC-4568-AA12-CDD1DE4EF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Elements of Transact-SQL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9965CFD-5E83-441A-8B3C-830B5338D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Data Control Language Statements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Data Definition Language Statements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Data Manipulation Language Statements</a:t>
            </a:r>
            <a:endParaRPr lang="en-US" altLang="en-US"/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SQL Server Object Names</a:t>
            </a:r>
            <a:r>
              <a:rPr lang="en-US" altLang="en-US"/>
              <a:t> </a:t>
            </a:r>
          </a:p>
          <a:p>
            <a:pPr marL="279400" indent="-279400"/>
            <a:r>
              <a:rPr lang="en-US" altLang="en-US">
                <a:cs typeface="Times New Roman" panose="02020603050405020304" pitchFamily="18" charset="0"/>
              </a:rPr>
              <a:t>Naming Guidelines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737A4EC4-A803-45D6-B57C-E05BE6ED0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E30D7309-C0E6-4F7D-B6FA-CC856209F7DB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6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69FB43D-8DE9-49B2-9273-80A987807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Control Language Statements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E65500C-E927-4410-9631-3A9702CA6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Set or Change Permissions</a:t>
            </a:r>
          </a:p>
          <a:p>
            <a:pPr marL="690563" lvl="1" indent="-296863"/>
            <a:r>
              <a:rPr lang="en-US" altLang="en-US"/>
              <a:t>GRANT</a:t>
            </a:r>
          </a:p>
          <a:p>
            <a:pPr marL="690563" lvl="1" indent="-296863"/>
            <a:r>
              <a:rPr lang="en-US" altLang="en-US"/>
              <a:t>DENY</a:t>
            </a:r>
          </a:p>
          <a:p>
            <a:pPr marL="690563" lvl="1" indent="-296863"/>
            <a:r>
              <a:rPr lang="en-US" altLang="en-US"/>
              <a:t>REVOKE</a:t>
            </a:r>
          </a:p>
          <a:p>
            <a:pPr marL="279400" indent="-279400"/>
            <a:r>
              <a:rPr lang="en-US" altLang="en-US"/>
              <a:t>By Default, Only sysadmin, dbcreator, db_owner, and db_securityadmin Roles Can Execute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94FAA46F-479A-45E9-BD04-CCD8C8D47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6AE532B7-9796-4535-A209-40BA83D593BB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7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B3A799-162F-4F4D-BFE4-96EC00800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Definition Language Statements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E3E6C31-F90F-43FC-94F2-DC11CD779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Define the Database Objects</a:t>
            </a:r>
          </a:p>
          <a:p>
            <a:pPr marL="690563" lvl="1" indent="-296863"/>
            <a:r>
              <a:rPr lang="en-US" altLang="en-US"/>
              <a:t>CREATE </a:t>
            </a:r>
            <a:r>
              <a:rPr lang="en-US" altLang="en-US" i="1"/>
              <a:t>object_type</a:t>
            </a:r>
            <a:r>
              <a:rPr lang="en-US" altLang="en-US"/>
              <a:t> </a:t>
            </a:r>
            <a:r>
              <a:rPr lang="en-US" altLang="en-US" i="1"/>
              <a:t>object_name</a:t>
            </a:r>
          </a:p>
          <a:p>
            <a:pPr marL="690563" lvl="1" indent="-296863"/>
            <a:r>
              <a:rPr lang="en-US" altLang="en-US"/>
              <a:t>ALTER </a:t>
            </a:r>
            <a:r>
              <a:rPr lang="en-US" altLang="en-US" i="1"/>
              <a:t>object_type</a:t>
            </a:r>
            <a:r>
              <a:rPr lang="en-US" altLang="en-US"/>
              <a:t> </a:t>
            </a:r>
            <a:r>
              <a:rPr lang="en-US" altLang="en-US" i="1"/>
              <a:t>object_name</a:t>
            </a:r>
          </a:p>
          <a:p>
            <a:pPr marL="690563" lvl="1" indent="-296863"/>
            <a:r>
              <a:rPr lang="en-US" altLang="en-US"/>
              <a:t>DROP </a:t>
            </a:r>
            <a:r>
              <a:rPr lang="en-US" altLang="en-US" i="1"/>
              <a:t>object_type</a:t>
            </a:r>
            <a:r>
              <a:rPr lang="en-US" altLang="en-US"/>
              <a:t> </a:t>
            </a:r>
            <a:r>
              <a:rPr lang="en-US" altLang="en-US" i="1"/>
              <a:t>object_name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4165F1AB-25CF-40BA-A395-D6699CA5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8687CFE5-5543-4065-BC04-F4152B6D3E7A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8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DDD281F-7B50-4322-B520-27E4F9EA1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Manipulation Language Statements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E2B5F5F-0DC9-49D2-9A5B-1B40019DD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/>
            <a:r>
              <a:rPr lang="en-US" altLang="en-US"/>
              <a:t>Use When Working with Data in the Database</a:t>
            </a:r>
          </a:p>
          <a:p>
            <a:pPr marL="690563" lvl="1" indent="-296863"/>
            <a:r>
              <a:rPr lang="en-US" altLang="en-US"/>
              <a:t>SELECT</a:t>
            </a:r>
          </a:p>
          <a:p>
            <a:pPr marL="690563" lvl="1" indent="-296863"/>
            <a:r>
              <a:rPr lang="en-US" altLang="en-US"/>
              <a:t>INSERT</a:t>
            </a:r>
          </a:p>
          <a:p>
            <a:pPr marL="690563" lvl="1" indent="-296863"/>
            <a:r>
              <a:rPr lang="en-US" altLang="en-US"/>
              <a:t>UPDATE </a:t>
            </a:r>
          </a:p>
          <a:p>
            <a:pPr marL="690563" lvl="1" indent="-296863"/>
            <a:r>
              <a:rPr lang="en-US" altLang="en-US"/>
              <a:t>DELETE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6ED71567-3598-4D31-9194-816D4E27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1pPr>
            <a:lvl2pPr marL="742950" indent="-28575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2pPr>
            <a:lvl3pPr marL="11430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3pPr>
            <a:lvl4pPr marL="16002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4pPr>
            <a:lvl5pPr marL="2057400" indent="-228600"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defRPr kumimoji="1" sz="2800" b="1">
                <a:solidFill>
                  <a:srgbClr val="990033"/>
                </a:solidFill>
                <a:latin typeface="Courier New" panose="02070309020205020404" pitchFamily="49" charset="0"/>
              </a:defRPr>
            </a:lvl9pPr>
          </a:lstStyle>
          <a:p>
            <a:fld id="{4AC134C9-2A62-4A5F-B1BC-15FD927EA9E7}" type="slidenum">
              <a:rPr kumimoji="0" lang="en-US" altLang="en-US" sz="1400" b="0">
                <a:solidFill>
                  <a:schemeClr val="bg2"/>
                </a:solidFill>
                <a:latin typeface="Arial" panose="020B0604020202020204" pitchFamily="34" charset="0"/>
              </a:rPr>
              <a:pPr/>
              <a:t>9</a:t>
            </a:fld>
            <a:endParaRPr kumimoji="0" lang="en-US" altLang="en-US" sz="14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3E0CB8D-0830-4CB6-AF39-858C13A2A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SQL Server Object Names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F21B6CA-BFF0-4ECC-A0EC-A1A1F72DC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9400" indent="-279400">
              <a:lnSpc>
                <a:spcPct val="80000"/>
              </a:lnSpc>
            </a:pPr>
            <a:r>
              <a:rPr lang="en-US" altLang="en-US" sz="2800"/>
              <a:t>Standard Identifiers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First character must be alphabetic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Other characters can include letters, numerals, or symbols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Identifiers starting with symbols have special uses</a:t>
            </a:r>
          </a:p>
          <a:p>
            <a:pPr marL="279400" indent="-279400">
              <a:lnSpc>
                <a:spcPct val="80000"/>
              </a:lnSpc>
            </a:pPr>
            <a:r>
              <a:rPr lang="en-US" altLang="en-US" sz="2800"/>
              <a:t>Delimited Identifiers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Use when names contain embedded spaces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Use when reserved words are portions of names</a:t>
            </a:r>
          </a:p>
          <a:p>
            <a:pPr marL="690563" lvl="1" indent="-296863">
              <a:lnSpc>
                <a:spcPct val="80000"/>
              </a:lnSpc>
            </a:pPr>
            <a:r>
              <a:rPr lang="en-US" altLang="en-US" sz="2400"/>
              <a:t>Enclose in brackets ([ ]) or quotation marks (" ")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4954</TotalTime>
  <Words>1270</Words>
  <Application>Microsoft Office PowerPoint</Application>
  <PresentationFormat>On-screen Show (4:3)</PresentationFormat>
  <Paragraphs>332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Courier New</vt:lpstr>
      <vt:lpstr>Monotype Sorts</vt:lpstr>
      <vt:lpstr>Arial Black</vt:lpstr>
      <vt:lpstr>Arial</vt:lpstr>
      <vt:lpstr>Tahoma</vt:lpstr>
      <vt:lpstr>Times New Roman</vt:lpstr>
      <vt:lpstr>Lucida Sans Typewriter</vt:lpstr>
      <vt:lpstr>Arial Narrow</vt:lpstr>
      <vt:lpstr>Wingdings</vt:lpstr>
      <vt:lpstr>Symbol</vt:lpstr>
      <vt:lpstr>Contemporary Portrait</vt:lpstr>
      <vt:lpstr>SQL SERVER 2016 DEVELOPMENT</vt:lpstr>
      <vt:lpstr>2. LANGUAGE FEATURES</vt:lpstr>
      <vt:lpstr>SQL Server Programming Tools</vt:lpstr>
      <vt:lpstr>The Transact-SQL Programming Language</vt:lpstr>
      <vt:lpstr>Elements of Transact-SQL</vt:lpstr>
      <vt:lpstr>Data Control Language Statements</vt:lpstr>
      <vt:lpstr>Data Definition Language Statements</vt:lpstr>
      <vt:lpstr>Data Manipulation Language Statements</vt:lpstr>
      <vt:lpstr>SQL Server Object Names</vt:lpstr>
      <vt:lpstr>Naming Guidelines</vt:lpstr>
      <vt:lpstr>Additional Language Elements</vt:lpstr>
      <vt:lpstr>Local Variables</vt:lpstr>
      <vt:lpstr>Operators</vt:lpstr>
      <vt:lpstr>Functions</vt:lpstr>
      <vt:lpstr>Function Examples</vt:lpstr>
      <vt:lpstr>Control of Flow Language Elements</vt:lpstr>
      <vt:lpstr>Comments</vt:lpstr>
      <vt:lpstr>Ways to Execute Transact-SQL Statements</vt:lpstr>
      <vt:lpstr>Dynamically Constructing Statements</vt:lpstr>
      <vt:lpstr>Using Batches</vt:lpstr>
      <vt:lpstr>Using Scripts</vt:lpstr>
      <vt:lpstr>Using Transactions</vt:lpstr>
      <vt:lpstr>New Transact-SQL (T-SQL)</vt:lpstr>
      <vt:lpstr>Try/Catch Error Handling</vt:lpstr>
      <vt:lpstr>EXECUTE AS</vt:lpstr>
      <vt:lpstr>Snapshot Isolation Level </vt:lpstr>
      <vt:lpstr>Running CLR Code in SQL Server 2012</vt:lpstr>
      <vt:lpstr>Recommended Practices</vt:lpstr>
      <vt:lpstr>2. REVIEW</vt:lpstr>
      <vt:lpstr>CHAPTER CONTENTS</vt:lpstr>
    </vt:vector>
  </TitlesOfParts>
  <Company>PCTalk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PRESENTAION</dc:title>
  <dc:creator>David Ringsell</dc:creator>
  <cp:lastModifiedBy>David Ringsell</cp:lastModifiedBy>
  <cp:revision>163</cp:revision>
  <cp:lastPrinted>1999-07-23T14:28:12Z</cp:lastPrinted>
  <dcterms:created xsi:type="dcterms:W3CDTF">1999-07-23T09:33:56Z</dcterms:created>
  <dcterms:modified xsi:type="dcterms:W3CDTF">2021-04-27T15:18:41Z</dcterms:modified>
</cp:coreProperties>
</file>